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95" r:id="rId2"/>
    <p:sldId id="282" r:id="rId3"/>
    <p:sldId id="283" r:id="rId4"/>
    <p:sldId id="296" r:id="rId5"/>
    <p:sldId id="288" r:id="rId6"/>
    <p:sldId id="284" r:id="rId7"/>
    <p:sldId id="290" r:id="rId8"/>
    <p:sldId id="285" r:id="rId9"/>
    <p:sldId id="297" r:id="rId10"/>
    <p:sldId id="299" r:id="rId11"/>
    <p:sldId id="294" r:id="rId12"/>
    <p:sldId id="298" r:id="rId13"/>
    <p:sldId id="293" r:id="rId14"/>
    <p:sldId id="272" r:id="rId15"/>
    <p:sldId id="273" r:id="rId16"/>
    <p:sldId id="275" r:id="rId17"/>
    <p:sldId id="274" r:id="rId18"/>
    <p:sldId id="276" r:id="rId19"/>
    <p:sldId id="280" r:id="rId20"/>
    <p:sldId id="281" r:id="rId21"/>
    <p:sldId id="279" r:id="rId22"/>
    <p:sldId id="277" r:id="rId23"/>
    <p:sldId id="278" r:id="rId24"/>
    <p:sldId id="270" r:id="rId25"/>
    <p:sldId id="271" r:id="rId26"/>
    <p:sldId id="291" r:id="rId27"/>
    <p:sldId id="292" r:id="rId28"/>
  </p:sldIdLst>
  <p:sldSz cx="6858000" cy="9144000" type="screen4x3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739" autoAdjust="0"/>
    <p:restoredTop sz="94660"/>
  </p:normalViewPr>
  <p:slideViewPr>
    <p:cSldViewPr>
      <p:cViewPr>
        <p:scale>
          <a:sx n="86" d="100"/>
          <a:sy n="86" d="100"/>
        </p:scale>
        <p:origin x="-858" y="82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A601AE8F-47C3-4AF7-89B6-343293C5DEFC}" type="datetimeFigureOut">
              <a:rPr lang="ko-KR" altLang="en-US"/>
              <a:pPr>
                <a:defRPr/>
              </a:pPr>
              <a:t>2020-12-10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AE21FCD0-937A-4A43-92B9-AC65A436256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9751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14350" y="2840569"/>
            <a:ext cx="5829300" cy="196003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64DF51-6419-45E6-9ED5-E166E8FCF113}" type="datetimeFigureOut">
              <a:rPr lang="ko-KR" altLang="en-US"/>
              <a:pPr>
                <a:defRPr/>
              </a:pPr>
              <a:t>2020-12-10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83B2EB-8FE1-440F-B0C5-DB45982D711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89D10A-8227-477A-A712-C45C4CDB14C9}" type="datetimeFigureOut">
              <a:rPr lang="ko-KR" altLang="en-US"/>
              <a:pPr>
                <a:defRPr/>
              </a:pPr>
              <a:t>2020-12-10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1DEC8E-F03F-45F6-860A-2086B4AE81F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4972050" y="366186"/>
            <a:ext cx="1543050" cy="780203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42900" y="366186"/>
            <a:ext cx="4514850" cy="780203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51C267-4C05-4847-AA84-601850F0DFE9}" type="datetimeFigureOut">
              <a:rPr lang="ko-KR" altLang="en-US"/>
              <a:pPr>
                <a:defRPr/>
              </a:pPr>
              <a:t>2020-12-10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4F2EB0-4E20-4097-BC0F-BA843C2B70C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01903B-FD0C-41E8-B597-2550303169E8}" type="datetimeFigureOut">
              <a:rPr lang="ko-KR" altLang="en-US"/>
              <a:pPr>
                <a:defRPr/>
              </a:pPr>
              <a:t>2020-12-10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8823C4-19A0-4C03-BA86-41979AAA5AE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1735" y="3875620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295EC3-4228-48CC-AED1-B47C033FD5D3}" type="datetimeFigureOut">
              <a:rPr lang="ko-KR" altLang="en-US"/>
              <a:pPr>
                <a:defRPr/>
              </a:pPr>
              <a:t>2020-12-10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495D9C-E90B-4460-A66C-78E78F9DEB2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2900" y="2133602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486150" y="2133602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81B93D-EE42-4FD6-8F66-472E9CEC268F}" type="datetimeFigureOut">
              <a:rPr lang="ko-KR" altLang="en-US"/>
              <a:pPr>
                <a:defRPr/>
              </a:pPr>
              <a:t>2020-12-10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F88DC9-2FEC-4C01-9449-95845FB93A2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901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42901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3483770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3483770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5FA7D4-B32F-4238-9D21-A4B3050BCB17}" type="datetimeFigureOut">
              <a:rPr lang="ko-KR" altLang="en-US"/>
              <a:pPr>
                <a:defRPr/>
              </a:pPr>
              <a:t>2020-12-10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D8A64C-4FA9-42AA-8428-E8103576F1C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5D5DEA-F0DA-4855-A9D6-5848BD79BADB}" type="datetimeFigureOut">
              <a:rPr lang="ko-KR" altLang="en-US"/>
              <a:pPr>
                <a:defRPr/>
              </a:pPr>
              <a:t>2020-12-10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412F9-22D8-454C-A809-4C852D3D870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D4306D-A881-4750-B15F-8EF282877480}" type="datetimeFigureOut">
              <a:rPr lang="ko-KR" altLang="en-US"/>
              <a:pPr>
                <a:defRPr/>
              </a:pPr>
              <a:t>2020-12-10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F41530-45BC-43B3-8A43-AB123AE158F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2901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81288" y="364069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42901" y="1913469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C8496A-6ED3-48A5-9D43-B6490C192066}" type="datetimeFigureOut">
              <a:rPr lang="ko-KR" altLang="en-US"/>
              <a:pPr>
                <a:defRPr/>
              </a:pPr>
              <a:t>2020-12-10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1B2A74-6261-42EB-937B-10810FC8D54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216" y="6400801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344216" y="7156452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C1B46D-595A-43C5-BB2A-A7A14E84F754}" type="datetimeFigureOut">
              <a:rPr lang="ko-KR" altLang="en-US"/>
              <a:pPr>
                <a:defRPr/>
              </a:pPr>
              <a:t>2020-12-10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3F7D91-8E1E-4A72-946C-4559F2A43B4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342900" y="366713"/>
            <a:ext cx="61722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342900" y="2133600"/>
            <a:ext cx="6172200" cy="603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342900" y="8475663"/>
            <a:ext cx="160020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FB2DEB3-5D6A-4E9C-8141-74B76CE7EDFC}" type="datetimeFigureOut">
              <a:rPr lang="ko-KR" altLang="en-US"/>
              <a:pPr>
                <a:defRPr/>
              </a:pPr>
              <a:t>2020-12-10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43150" y="8475663"/>
            <a:ext cx="217170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914900" y="8475663"/>
            <a:ext cx="1600200" cy="4857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8B5555E3-631D-4E3D-ADED-83B52F9D8AB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terms.naver.com/entry.nhn?docId=3533043&amp;ref=y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bjectaid.com/download" TargetMode="External"/><Relationship Id="rId2" Type="http://schemas.openxmlformats.org/officeDocument/2006/relationships/hyperlink" Target="http://www.objectaid.com/update/curren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44129" y="290659"/>
            <a:ext cx="5919954" cy="7061298"/>
            <a:chOff x="444129" y="290659"/>
            <a:chExt cx="5919954" cy="7061298"/>
          </a:xfrm>
        </p:grpSpPr>
        <p:grpSp>
          <p:nvGrpSpPr>
            <p:cNvPr id="12" name="그룹 11"/>
            <p:cNvGrpSpPr/>
            <p:nvPr/>
          </p:nvGrpSpPr>
          <p:grpSpPr>
            <a:xfrm>
              <a:off x="444129" y="290659"/>
              <a:ext cx="5919954" cy="7061298"/>
              <a:chOff x="444129" y="290659"/>
              <a:chExt cx="5919954" cy="7061298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500042" y="290659"/>
                <a:ext cx="4214843" cy="39241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2075" indent="-92075" eaLnBrk="1" fontAlgn="auto" latinLnBrk="1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1600" b="1" dirty="0">
                    <a:latin typeface="+mn-ea"/>
                    <a:ea typeface="+mn-ea"/>
                  </a:rPr>
                  <a:t>***  </a:t>
                </a:r>
                <a:r>
                  <a:rPr kumimoji="0" lang="ko-KR" altLang="en-US" sz="1600" b="1" dirty="0" smtClean="0">
                    <a:latin typeface="+mn-ea"/>
                    <a:ea typeface="+mn-ea"/>
                  </a:rPr>
                  <a:t>요구사항 확인하기</a:t>
                </a:r>
                <a:endParaRPr kumimoji="0" lang="en-US" altLang="ko-KR" sz="1600" b="1" dirty="0" smtClean="0">
                  <a:latin typeface="+mn-ea"/>
                  <a:ea typeface="+mn-ea"/>
                </a:endParaRPr>
              </a:p>
              <a:p>
                <a:pPr marL="92075" indent="-92075" eaLnBrk="1" fontAlgn="auto" latinLnBrk="1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en-US" altLang="ko-KR" sz="1200" dirty="0">
                  <a:latin typeface="+mn-ea"/>
                  <a:ea typeface="+mn-ea"/>
                </a:endParaRPr>
              </a:p>
              <a:p>
                <a:r>
                  <a:rPr lang="ko-KR" altLang="en-US" sz="1200" b="1" dirty="0" smtClean="0">
                    <a:latin typeface="+mn-ea"/>
                    <a:ea typeface="+mn-ea"/>
                  </a:rPr>
                  <a:t>기능</a:t>
                </a:r>
                <a:r>
                  <a:rPr lang="ko-KR" altLang="en-US" sz="1200" b="1" dirty="0">
                    <a:latin typeface="+mn-ea"/>
                    <a:ea typeface="+mn-ea"/>
                  </a:rPr>
                  <a:t>적</a:t>
                </a:r>
                <a:r>
                  <a:rPr lang="ko-KR" altLang="en-US" sz="1200" b="1" dirty="0" smtClean="0">
                    <a:latin typeface="+mn-ea"/>
                    <a:ea typeface="+mn-ea"/>
                  </a:rPr>
                  <a:t> 요구사항 </a:t>
                </a:r>
                <a:r>
                  <a:rPr lang="en-US" altLang="ko-KR" sz="1200" b="1" dirty="0" smtClean="0">
                    <a:latin typeface="+mn-ea"/>
                    <a:ea typeface="+mn-ea"/>
                  </a:rPr>
                  <a:t>[</a:t>
                </a:r>
                <a:r>
                  <a:rPr lang="en-US" sz="1200" dirty="0" smtClean="0">
                    <a:latin typeface="+mn-ea"/>
                    <a:ea typeface="+mn-ea"/>
                  </a:rPr>
                  <a:t>Functional Requirements]</a:t>
                </a:r>
                <a:r>
                  <a:rPr lang="ko-KR" altLang="en-US" sz="1200" dirty="0" smtClean="0">
                    <a:latin typeface="+mn-ea"/>
                    <a:ea typeface="+mn-ea"/>
                  </a:rPr>
                  <a:t> </a:t>
                </a:r>
              </a:p>
              <a:p>
                <a:r>
                  <a:rPr lang="ko-KR" altLang="en-US" sz="1200" dirty="0" smtClean="0">
                    <a:latin typeface="+mn-ea"/>
                    <a:ea typeface="+mn-ea"/>
                  </a:rPr>
                  <a:t>단어의 뜻대로 사용자가 원하는 기능을 말한다</a:t>
                </a:r>
                <a:r>
                  <a:rPr lang="en-US" altLang="ko-KR" sz="1200" dirty="0" smtClean="0">
                    <a:latin typeface="+mn-ea"/>
                    <a:ea typeface="+mn-ea"/>
                  </a:rPr>
                  <a:t>. </a:t>
                </a:r>
                <a:r>
                  <a:rPr lang="ko-KR" altLang="en-US" sz="1200" dirty="0" smtClean="0">
                    <a:latin typeface="+mn-ea"/>
                    <a:ea typeface="+mn-ea"/>
                  </a:rPr>
                  <a:t>사용자는 그 기능을 시스템을 통해 제공받기를 원하며</a:t>
                </a:r>
                <a:r>
                  <a:rPr lang="en-US" altLang="ko-KR" sz="1200" dirty="0" smtClean="0">
                    <a:latin typeface="+mn-ea"/>
                    <a:ea typeface="+mn-ea"/>
                  </a:rPr>
                  <a:t>, </a:t>
                </a:r>
                <a:r>
                  <a:rPr lang="ko-KR" altLang="en-US" sz="1200" dirty="0" smtClean="0">
                    <a:latin typeface="+mn-ea"/>
                    <a:ea typeface="+mn-ea"/>
                  </a:rPr>
                  <a:t>시스템은 사용자에게 필요한 기능을 제공해줘야 한다</a:t>
                </a:r>
                <a:r>
                  <a:rPr lang="en-US" altLang="ko-KR" sz="1200" dirty="0" smtClean="0">
                    <a:latin typeface="+mn-ea"/>
                    <a:ea typeface="+mn-ea"/>
                  </a:rPr>
                  <a:t>. </a:t>
                </a:r>
                <a:r>
                  <a:rPr lang="ko-KR" altLang="en-US" sz="1200" dirty="0" smtClean="0">
                    <a:latin typeface="+mn-ea"/>
                    <a:ea typeface="+mn-ea"/>
                  </a:rPr>
                  <a:t>이를 위해서는 사용자의 요구를 빠진 것 없이 정확하게 도출하고</a:t>
                </a:r>
                <a:r>
                  <a:rPr lang="en-US" altLang="ko-KR" sz="1200" dirty="0" smtClean="0">
                    <a:latin typeface="+mn-ea"/>
                    <a:ea typeface="+mn-ea"/>
                  </a:rPr>
                  <a:t>, </a:t>
                </a:r>
                <a:r>
                  <a:rPr lang="ko-KR" altLang="en-US" sz="1200" dirty="0" smtClean="0">
                    <a:latin typeface="+mn-ea"/>
                    <a:ea typeface="+mn-ea"/>
                  </a:rPr>
                  <a:t>도출된 기능을 요구 분석 명세서에 완전하고 일관성 있게 표현해야 하며</a:t>
                </a:r>
                <a:r>
                  <a:rPr lang="en-US" altLang="ko-KR" sz="1200" dirty="0" smtClean="0">
                    <a:latin typeface="+mn-ea"/>
                    <a:ea typeface="+mn-ea"/>
                  </a:rPr>
                  <a:t>, </a:t>
                </a:r>
                <a:r>
                  <a:rPr lang="ko-KR" altLang="en-US" sz="1200" dirty="0" smtClean="0">
                    <a:latin typeface="+mn-ea"/>
                    <a:ea typeface="+mn-ea"/>
                  </a:rPr>
                  <a:t>시스템에도 전부 반영하여 사용자에게 </a:t>
                </a:r>
                <a:r>
                  <a:rPr lang="en-US" altLang="ko-KR" sz="1200" dirty="0" smtClean="0">
                    <a:latin typeface="+mn-ea"/>
                    <a:ea typeface="+mn-ea"/>
                  </a:rPr>
                  <a:t>100% </a:t>
                </a:r>
                <a:r>
                  <a:rPr lang="ko-KR" altLang="en-US" sz="1200" dirty="0" smtClean="0">
                    <a:latin typeface="+mn-ea"/>
                    <a:ea typeface="+mn-ea"/>
                  </a:rPr>
                  <a:t>제공해야 한다</a:t>
                </a:r>
                <a:r>
                  <a:rPr lang="en-US" altLang="ko-KR" sz="1200" dirty="0" smtClean="0">
                    <a:latin typeface="+mn-ea"/>
                    <a:ea typeface="+mn-ea"/>
                  </a:rPr>
                  <a:t>.</a:t>
                </a:r>
                <a:br>
                  <a:rPr lang="en-US" altLang="ko-KR" sz="1200" dirty="0" smtClean="0">
                    <a:latin typeface="+mn-ea"/>
                    <a:ea typeface="+mn-ea"/>
                  </a:rPr>
                </a:br>
                <a:endParaRPr lang="en-US" altLang="ko-KR" sz="1200" dirty="0" smtClean="0">
                  <a:latin typeface="+mn-ea"/>
                  <a:ea typeface="+mn-ea"/>
                </a:endParaRPr>
              </a:p>
              <a:p>
                <a:r>
                  <a:rPr lang="ko-KR" altLang="en-US" sz="1200" b="1" dirty="0" smtClean="0">
                    <a:latin typeface="+mn-ea"/>
                    <a:ea typeface="+mn-ea"/>
                  </a:rPr>
                  <a:t>비 기능적 요구사항 </a:t>
                </a:r>
                <a:r>
                  <a:rPr lang="en-US" altLang="ko-KR" sz="1200" b="1" dirty="0" smtClean="0">
                    <a:latin typeface="+mn-ea"/>
                    <a:ea typeface="+mn-ea"/>
                  </a:rPr>
                  <a:t>[</a:t>
                </a:r>
                <a:r>
                  <a:rPr lang="en-US" altLang="ko-KR" sz="1200" b="1" dirty="0" err="1" smtClean="0">
                    <a:latin typeface="+mn-ea"/>
                    <a:ea typeface="+mn-ea"/>
                  </a:rPr>
                  <a:t>Non_</a:t>
                </a:r>
                <a:r>
                  <a:rPr lang="en-US" sz="1200" dirty="0" err="1" smtClean="0">
                    <a:latin typeface="+mn-ea"/>
                    <a:ea typeface="+mn-ea"/>
                  </a:rPr>
                  <a:t>Functional</a:t>
                </a:r>
                <a:r>
                  <a:rPr lang="en-US" sz="1200" dirty="0" smtClean="0">
                    <a:latin typeface="+mn-ea"/>
                    <a:ea typeface="+mn-ea"/>
                  </a:rPr>
                  <a:t> Requirements]</a:t>
                </a:r>
                <a:endParaRPr lang="en-US" altLang="ko-KR" sz="1200" dirty="0">
                  <a:latin typeface="+mn-ea"/>
                  <a:ea typeface="+mn-ea"/>
                </a:endParaRPr>
              </a:p>
              <a:p>
                <a:r>
                  <a:rPr lang="ko-KR" altLang="en-US" sz="1200" dirty="0" smtClean="0">
                    <a:latin typeface="+mn-ea"/>
                    <a:ea typeface="+mn-ea"/>
                  </a:rPr>
                  <a:t>기능적 요구 사항이 소프트웨어가 제공하는 기능이라면</a:t>
                </a:r>
                <a:r>
                  <a:rPr lang="en-US" altLang="ko-KR" sz="1200" dirty="0" smtClean="0">
                    <a:latin typeface="+mn-ea"/>
                    <a:ea typeface="+mn-ea"/>
                  </a:rPr>
                  <a:t>, </a:t>
                </a:r>
                <a:r>
                  <a:rPr lang="ko-KR" altLang="en-US" sz="1200" dirty="0" smtClean="0">
                    <a:latin typeface="+mn-ea"/>
                    <a:ea typeface="+mn-ea"/>
                  </a:rPr>
                  <a:t>비기능적 요구 사항은 수행 가능한 환경</a:t>
                </a:r>
                <a:r>
                  <a:rPr lang="en-US" altLang="ko-KR" sz="1200" dirty="0" smtClean="0">
                    <a:latin typeface="+mn-ea"/>
                    <a:ea typeface="+mn-ea"/>
                  </a:rPr>
                  <a:t>, </a:t>
                </a:r>
                <a:r>
                  <a:rPr lang="ko-KR" altLang="en-US" sz="1200" dirty="0" smtClean="0">
                    <a:latin typeface="+mn-ea"/>
                    <a:ea typeface="+mn-ea"/>
                    <a:hlinkClick r:id="rId2"/>
                  </a:rPr>
                  <a:t>품질</a:t>
                </a:r>
                <a:r>
                  <a:rPr lang="en-US" altLang="ko-KR" sz="1200" dirty="0" smtClean="0">
                    <a:latin typeface="+mn-ea"/>
                    <a:ea typeface="+mn-ea"/>
                  </a:rPr>
                  <a:t>, </a:t>
                </a:r>
                <a:r>
                  <a:rPr lang="ko-KR" altLang="en-US" sz="1200" dirty="0" smtClean="0">
                    <a:latin typeface="+mn-ea"/>
                    <a:ea typeface="+mn-ea"/>
                  </a:rPr>
                  <a:t>제약 사항이다</a:t>
                </a:r>
                <a:r>
                  <a:rPr lang="en-US" altLang="ko-KR" sz="1200" dirty="0" smtClean="0">
                    <a:latin typeface="+mn-ea"/>
                    <a:ea typeface="+mn-ea"/>
                  </a:rPr>
                  <a:t>.</a:t>
                </a:r>
              </a:p>
              <a:p>
                <a:r>
                  <a:rPr lang="ko-KR" altLang="en-US" sz="1200" dirty="0" smtClean="0">
                    <a:latin typeface="+mn-ea"/>
                    <a:ea typeface="+mn-ea"/>
                  </a:rPr>
                  <a:t>예를 들면 </a:t>
                </a:r>
                <a:r>
                  <a:rPr lang="en-US" altLang="ko-KR" sz="1200" dirty="0" smtClean="0">
                    <a:latin typeface="+mn-ea"/>
                    <a:ea typeface="+mn-ea"/>
                  </a:rPr>
                  <a:t>'24</a:t>
                </a:r>
                <a:r>
                  <a:rPr lang="ko-KR" altLang="en-US" sz="1200" dirty="0" smtClean="0">
                    <a:latin typeface="+mn-ea"/>
                    <a:ea typeface="+mn-ea"/>
                  </a:rPr>
                  <a:t>시간 중단되지 않아야 한다</a:t>
                </a:r>
                <a:r>
                  <a:rPr lang="en-US" altLang="ko-KR" sz="1200" dirty="0" smtClean="0">
                    <a:latin typeface="+mn-ea"/>
                    <a:ea typeface="+mn-ea"/>
                  </a:rPr>
                  <a:t>. </a:t>
                </a:r>
                <a:br>
                  <a:rPr lang="en-US" altLang="ko-KR" sz="1200" dirty="0" smtClean="0">
                    <a:latin typeface="+mn-ea"/>
                    <a:ea typeface="+mn-ea"/>
                  </a:rPr>
                </a:br>
                <a:r>
                  <a:rPr lang="ko-KR" altLang="en-US" sz="1200" dirty="0" smtClean="0">
                    <a:latin typeface="+mn-ea"/>
                    <a:ea typeface="+mn-ea"/>
                  </a:rPr>
                  <a:t>보안 등급을 정해 </a:t>
                </a:r>
                <a:r>
                  <a:rPr lang="ko-KR" altLang="en-US" sz="1200" dirty="0" err="1" smtClean="0">
                    <a:latin typeface="+mn-ea"/>
                    <a:ea typeface="+mn-ea"/>
                  </a:rPr>
                  <a:t>허가받은</a:t>
                </a:r>
                <a:r>
                  <a:rPr lang="ko-KR" altLang="en-US" sz="1200" dirty="0" smtClean="0">
                    <a:latin typeface="+mn-ea"/>
                    <a:ea typeface="+mn-ea"/>
                  </a:rPr>
                  <a:t> 사람만 접근하게 한다</a:t>
                </a:r>
                <a:r>
                  <a:rPr lang="en-US" altLang="ko-KR" sz="1200" dirty="0" smtClean="0">
                    <a:latin typeface="+mn-ea"/>
                    <a:ea typeface="+mn-ea"/>
                  </a:rPr>
                  <a:t>, </a:t>
                </a:r>
                <a:br>
                  <a:rPr lang="en-US" altLang="ko-KR" sz="1200" dirty="0" smtClean="0">
                    <a:latin typeface="+mn-ea"/>
                    <a:ea typeface="+mn-ea"/>
                  </a:rPr>
                </a:br>
                <a:r>
                  <a:rPr lang="ko-KR" altLang="en-US" sz="1200" dirty="0" smtClean="0">
                    <a:latin typeface="+mn-ea"/>
                    <a:ea typeface="+mn-ea"/>
                  </a:rPr>
                  <a:t>초보자와 </a:t>
                </a:r>
                <a:r>
                  <a:rPr lang="ko-KR" altLang="en-US" sz="1200" dirty="0" err="1" smtClean="0">
                    <a:latin typeface="+mn-ea"/>
                    <a:ea typeface="+mn-ea"/>
                  </a:rPr>
                  <a:t>숙련자</a:t>
                </a:r>
                <a:r>
                  <a:rPr lang="ko-KR" altLang="en-US" sz="1200" dirty="0" smtClean="0">
                    <a:latin typeface="+mn-ea"/>
                    <a:ea typeface="+mn-ea"/>
                  </a:rPr>
                  <a:t> 모두가 편리하게 사용할 수 있어야 한다</a:t>
                </a:r>
                <a:r>
                  <a:rPr lang="en-US" altLang="ko-KR" sz="1200" dirty="0" smtClean="0">
                    <a:latin typeface="+mn-ea"/>
                    <a:ea typeface="+mn-ea"/>
                  </a:rPr>
                  <a:t>'</a:t>
                </a:r>
                <a:r>
                  <a:rPr lang="ko-KR" altLang="en-US" sz="1200" dirty="0" smtClean="0">
                    <a:latin typeface="+mn-ea"/>
                    <a:ea typeface="+mn-ea"/>
                  </a:rPr>
                  <a:t>와 같은 것들이다</a:t>
                </a:r>
                <a:r>
                  <a:rPr lang="en-US" altLang="ko-KR" sz="1200" dirty="0" smtClean="0">
                    <a:latin typeface="+mn-ea"/>
                    <a:ea typeface="+mn-ea"/>
                  </a:rPr>
                  <a:t>. </a:t>
                </a:r>
              </a:p>
              <a:p>
                <a:pPr marL="92075" indent="-92075" eaLnBrk="1" fontAlgn="auto" latinLnBrk="1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en-US" altLang="ko-KR" sz="1200" dirty="0">
                  <a:latin typeface="+mn-ea"/>
                  <a:ea typeface="+mn-ea"/>
                </a:endParaRPr>
              </a:p>
            </p:txBody>
          </p:sp>
          <p:pic>
            <p:nvPicPr>
              <p:cNvPr id="4106" name="Picture 10"/>
              <p:cNvPicPr>
                <a:picLocks noChangeAspect="1" noChangeArrowheads="1"/>
              </p:cNvPicPr>
              <p:nvPr/>
            </p:nvPicPr>
            <p:blipFill>
              <a:blip r:embed="rId3"/>
              <a:srcRect l="3804" t="16003" r="5163" b="5700"/>
              <a:stretch>
                <a:fillRect/>
              </a:stretch>
            </p:blipFill>
            <p:spPr bwMode="auto">
              <a:xfrm>
                <a:off x="444129" y="636785"/>
                <a:ext cx="5919954" cy="67151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2" name="직사각형 1"/>
            <p:cNvSpPr/>
            <p:nvPr/>
          </p:nvSpPr>
          <p:spPr>
            <a:xfrm>
              <a:off x="509007" y="4292933"/>
              <a:ext cx="3064009" cy="288032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12532" y="5706198"/>
              <a:ext cx="3636548" cy="2880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859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9164" y="661447"/>
            <a:ext cx="6664325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**  </a:t>
            </a:r>
            <a:r>
              <a:rPr lang="ko-KR" altLang="en-US" sz="1400" b="1" dirty="0" err="1" smtClean="0">
                <a:latin typeface="+mn-ea"/>
                <a:ea typeface="+mn-ea"/>
              </a:rPr>
              <a:t>이클립스에서</a:t>
            </a:r>
            <a:r>
              <a:rPr lang="ko-KR" altLang="en-US" sz="1400" b="1" dirty="0" smtClean="0">
                <a:latin typeface="+mn-ea"/>
                <a:ea typeface="+mn-ea"/>
              </a:rPr>
              <a:t> 클래스 다이어그램 </a:t>
            </a:r>
            <a:r>
              <a:rPr lang="ko-KR" altLang="en-US" sz="1400" dirty="0" smtClean="0">
                <a:latin typeface="+mn-ea"/>
                <a:ea typeface="+mn-ea"/>
              </a:rPr>
              <a:t>작성 </a:t>
            </a:r>
            <a:r>
              <a:rPr lang="en-US" altLang="ko-KR" sz="1400" dirty="0" smtClean="0">
                <a:latin typeface="+mn-ea"/>
                <a:ea typeface="+mn-ea"/>
              </a:rPr>
              <a:t>( Object</a:t>
            </a:r>
            <a:r>
              <a:rPr lang="ko-KR" altLang="en-US" sz="1400" dirty="0" smtClean="0">
                <a:latin typeface="+mn-ea"/>
                <a:ea typeface="+mn-ea"/>
              </a:rPr>
              <a:t> </a:t>
            </a:r>
            <a:r>
              <a:rPr lang="en-US" altLang="ko-KR" sz="1400" dirty="0" smtClean="0">
                <a:latin typeface="+mn-ea"/>
                <a:ea typeface="+mn-ea"/>
              </a:rPr>
              <a:t>Aid_</a:t>
            </a:r>
            <a:r>
              <a:rPr lang="ko-KR" altLang="en-US" sz="1400" dirty="0" smtClean="0">
                <a:latin typeface="+mn-ea"/>
                <a:ea typeface="+mn-ea"/>
              </a:rPr>
              <a:t>원조</a:t>
            </a:r>
            <a:r>
              <a:rPr lang="en-US" altLang="ko-KR" sz="1400" dirty="0" smtClean="0">
                <a:latin typeface="+mn-ea"/>
                <a:ea typeface="+mn-ea"/>
              </a:rPr>
              <a:t>,</a:t>
            </a:r>
            <a:r>
              <a:rPr lang="ko-KR" altLang="en-US" sz="1400" dirty="0" smtClean="0">
                <a:latin typeface="+mn-ea"/>
                <a:ea typeface="+mn-ea"/>
              </a:rPr>
              <a:t>지원</a:t>
            </a:r>
            <a:r>
              <a:rPr lang="en-US" altLang="ko-KR" sz="1400" dirty="0" smtClean="0">
                <a:latin typeface="+mn-ea"/>
                <a:ea typeface="+mn-ea"/>
              </a:rPr>
              <a:t> </a:t>
            </a:r>
            <a:r>
              <a:rPr lang="ko-KR" altLang="en-US" sz="1400" dirty="0" smtClean="0">
                <a:latin typeface="+mn-ea"/>
                <a:ea typeface="+mn-ea"/>
              </a:rPr>
              <a:t>이용하기</a:t>
            </a:r>
            <a:r>
              <a:rPr lang="en-US" altLang="ko-KR" sz="1400" dirty="0" smtClean="0">
                <a:latin typeface="+mn-ea"/>
                <a:ea typeface="+mn-ea"/>
              </a:rPr>
              <a:t>)</a:t>
            </a:r>
          </a:p>
          <a:p>
            <a:pPr>
              <a:lnSpc>
                <a:spcPts val="1600"/>
              </a:lnSpc>
            </a:pPr>
            <a:endParaRPr kumimoji="0" lang="en-US" altLang="ko-KR" sz="1400" dirty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r>
              <a:rPr kumimoji="0" lang="en-US" altLang="ko-KR" sz="1400" dirty="0" smtClean="0">
                <a:latin typeface="+mn-ea"/>
                <a:ea typeface="+mn-ea"/>
              </a:rPr>
              <a:t>* </a:t>
            </a:r>
            <a:r>
              <a:rPr kumimoji="0" lang="ko-KR" altLang="en-US" sz="1400" dirty="0" smtClean="0">
                <a:latin typeface="+mn-ea"/>
                <a:ea typeface="+mn-ea"/>
              </a:rPr>
              <a:t>설치 오류</a:t>
            </a:r>
            <a:endParaRPr kumimoji="0" lang="en-US" altLang="ko-KR" sz="1400" dirty="0" smtClean="0">
              <a:latin typeface="+mn-ea"/>
              <a:ea typeface="+mn-ea"/>
            </a:endParaRPr>
          </a:p>
          <a:p>
            <a:pPr marL="268288" indent="-268288">
              <a:lnSpc>
                <a:spcPts val="1600"/>
              </a:lnSpc>
            </a:pPr>
            <a:endParaRPr kumimoji="0" lang="en-US" altLang="ko-KR" sz="1400" dirty="0" smtClean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  <a:buFont typeface="Symbol" pitchFamily="18" charset="2"/>
              <a:buChar char="Þ"/>
            </a:pPr>
            <a:r>
              <a:rPr kumimoji="0" lang="ko-KR" altLang="en-US" sz="1200" dirty="0" smtClean="0">
                <a:latin typeface="+mn-ea"/>
                <a:ea typeface="+mn-ea"/>
              </a:rPr>
              <a:t>만약</a:t>
            </a:r>
            <a:r>
              <a:rPr kumimoji="0" lang="en-US" altLang="ko-KR" sz="1200" dirty="0" smtClean="0">
                <a:latin typeface="+mn-ea"/>
                <a:ea typeface="+mn-ea"/>
              </a:rPr>
              <a:t> </a:t>
            </a:r>
            <a:r>
              <a:rPr kumimoji="0" lang="ko-KR" altLang="en-US" sz="1200" dirty="0" err="1" smtClean="0">
                <a:latin typeface="+mn-ea"/>
                <a:ea typeface="+mn-ea"/>
              </a:rPr>
              <a:t>이클립스</a:t>
            </a:r>
            <a:r>
              <a:rPr kumimoji="0" lang="en-US" altLang="ko-KR" sz="1200" dirty="0" smtClean="0">
                <a:latin typeface="+mn-ea"/>
                <a:ea typeface="+mn-ea"/>
              </a:rPr>
              <a:t> </a:t>
            </a:r>
            <a:r>
              <a:rPr kumimoji="0" lang="en-US" altLang="ko-KR" sz="1200" dirty="0" smtClean="0">
                <a:latin typeface="+mn-ea"/>
              </a:rPr>
              <a:t>Restart </a:t>
            </a:r>
            <a:r>
              <a:rPr kumimoji="0" lang="ko-KR" altLang="en-US" sz="1200" dirty="0" smtClean="0">
                <a:latin typeface="+mn-ea"/>
              </a:rPr>
              <a:t>오류발생시 </a:t>
            </a:r>
            <a:r>
              <a:rPr kumimoji="0" lang="en-US" altLang="ko-KR" sz="1200" dirty="0" smtClean="0">
                <a:latin typeface="+mn-ea"/>
              </a:rPr>
              <a:t/>
            </a:r>
            <a:br>
              <a:rPr kumimoji="0" lang="en-US" altLang="ko-KR" sz="1200" dirty="0" smtClean="0">
                <a:latin typeface="+mn-ea"/>
              </a:rPr>
            </a:br>
            <a:r>
              <a:rPr kumimoji="0" lang="en-US" altLang="ko-KR" sz="1200" dirty="0" smtClean="0">
                <a:latin typeface="+mn-ea"/>
              </a:rPr>
              <a:t/>
            </a:r>
            <a:br>
              <a:rPr kumimoji="0" lang="en-US" altLang="ko-KR" sz="1200" dirty="0" smtClean="0">
                <a:latin typeface="+mn-ea"/>
              </a:rPr>
            </a:br>
            <a:r>
              <a:rPr kumimoji="0" lang="en-US" altLang="ko-KR" sz="1200" dirty="0" smtClean="0">
                <a:latin typeface="+mn-ea"/>
              </a:rPr>
              <a:t>- </a:t>
            </a:r>
            <a:r>
              <a:rPr kumimoji="0"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Eclipse</a:t>
            </a:r>
            <a:r>
              <a:rPr kumimoji="0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an error has occurred. see the log </a:t>
            </a:r>
            <a:r>
              <a:rPr kumimoji="0"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file .. </a:t>
            </a:r>
            <a:br>
              <a:rPr kumimoji="0"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kumimoji="0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kumimoji="0"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이클립스는</a:t>
            </a:r>
            <a:r>
              <a:rPr kumimoji="0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파일저장이나 플러그인 </a:t>
            </a:r>
            <a:r>
              <a:rPr kumimoji="0"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추가등의</a:t>
            </a:r>
            <a:r>
              <a:rPr kumimoji="0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관련 모든 정보를 </a:t>
            </a:r>
            <a:r>
              <a:rPr kumimoji="0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workspace </a:t>
            </a:r>
            <a:r>
              <a:rPr kumimoji="0"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 에 저장하는데</a:t>
            </a:r>
            <a:r>
              <a:rPr kumimoji="0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kumimoji="0"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여기에 문제가 있어 워크스페이스를 읽지 못하여 발생하는 오류 </a:t>
            </a:r>
            <a:r>
              <a:rPr kumimoji="0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/>
            </a:r>
            <a:br>
              <a:rPr kumimoji="0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kumimoji="0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/>
            </a:r>
            <a:br>
              <a:rPr kumimoji="0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kumimoji="0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kumimoji="0"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이때는 </a:t>
            </a:r>
            <a:r>
              <a:rPr kumimoji="0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워크스페이스를 </a:t>
            </a:r>
            <a:r>
              <a:rPr kumimoji="0"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0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clean </a:t>
            </a:r>
            <a:r>
              <a:rPr kumimoji="0"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해준다</a:t>
            </a:r>
            <a:r>
              <a:rPr kumimoji="0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br>
              <a:rPr kumimoji="0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kumimoji="0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kumimoji="0"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이클립스를</a:t>
            </a:r>
            <a:r>
              <a:rPr kumimoji="0"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0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실행할 때 </a:t>
            </a:r>
            <a: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-clean </a:t>
            </a:r>
            <a:r>
              <a:rPr kumimoji="0"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파라미터를</a:t>
            </a:r>
            <a:r>
              <a:rPr kumimoji="0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0"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붙여 실행함</a:t>
            </a:r>
            <a:r>
              <a:rPr kumimoji="0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br>
              <a:rPr kumimoji="0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kumimoji="0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kumimoji="0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단</a:t>
            </a:r>
            <a: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kumimoji="0"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이후에는 모든 </a:t>
            </a:r>
            <a:r>
              <a:rPr kumimoji="0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프로젝트를 </a:t>
            </a:r>
            <a: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import </a:t>
            </a:r>
            <a:r>
              <a:rPr kumimoji="0"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해야 한다</a:t>
            </a:r>
            <a: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kumimoji="0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0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/>
            </a:r>
            <a:br>
              <a:rPr kumimoji="0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kumimoji="0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/>
            </a:r>
            <a:br>
              <a:rPr kumimoji="0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kumimoji="0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CMD</a:t>
            </a:r>
            <a:r>
              <a:rPr kumimoji="0"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열고</a:t>
            </a:r>
            <a:r>
              <a:rPr kumimoji="0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kumimoji="0"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0"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이클립스</a:t>
            </a:r>
            <a:r>
              <a:rPr kumimoji="0"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설치위치로  가서  </a:t>
            </a:r>
            <a:r>
              <a:rPr kumimoji="0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eclipse –clean  </a:t>
            </a:r>
            <a:r>
              <a:rPr kumimoji="0"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실행</a:t>
            </a:r>
            <a:r>
              <a:rPr kumimoji="0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/>
            </a:r>
            <a:br>
              <a:rPr kumimoji="0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/>
            </a:r>
            <a:b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C:\&gt;d</a:t>
            </a:r>
            <a:r>
              <a:rPr kumimoji="0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  <a:br>
              <a:rPr kumimoji="0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</a:t>
            </a:r>
            <a:r>
              <a:rPr kumimoji="0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:\&gt; </a:t>
            </a:r>
            <a: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cd D:\</a:t>
            </a:r>
            <a:r>
              <a:rPr kumimoji="0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MTest\IDESet\eclipse</a:t>
            </a:r>
            <a:br>
              <a:rPr kumimoji="0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kumimoji="0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</a:t>
            </a:r>
            <a: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:\MTest\IDESet\eclipse&gt;eclipse </a:t>
            </a:r>
            <a:r>
              <a:rPr kumimoji="0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–clean</a:t>
            </a:r>
            <a:br>
              <a:rPr kumimoji="0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kumimoji="0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</a:t>
            </a:r>
            <a: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:\MTest\IDESet\eclipse&gt;</a:t>
            </a:r>
            <a:endParaRPr kumimoji="0"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73050" indent="-273050">
              <a:lnSpc>
                <a:spcPts val="1600"/>
              </a:lnSpc>
            </a:pPr>
            <a:endParaRPr kumimoji="0" lang="en-US" altLang="ko-KR" sz="1200" dirty="0"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738" y="58760"/>
            <a:ext cx="25106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2000" b="1" dirty="0" smtClean="0">
                <a:latin typeface="+mn-ea"/>
                <a:ea typeface="+mn-ea"/>
              </a:rPr>
              <a:t>*** </a:t>
            </a:r>
            <a:r>
              <a:rPr kumimoji="0" lang="ko-KR" altLang="en-US" sz="2000" b="1" dirty="0" smtClean="0">
                <a:latin typeface="+mn-ea"/>
                <a:ea typeface="+mn-ea"/>
              </a:rPr>
              <a:t>구조 </a:t>
            </a:r>
            <a:r>
              <a:rPr kumimoji="0" lang="ko-KR" altLang="en-US" sz="2000" b="1" dirty="0">
                <a:latin typeface="+mn-ea"/>
                <a:ea typeface="+mn-ea"/>
              </a:rPr>
              <a:t>다이어그램</a:t>
            </a:r>
            <a:endParaRPr lang="ko-KR" altLang="en-US" sz="2000" b="1" dirty="0">
              <a:latin typeface="+mn-ea"/>
              <a:ea typeface="+mn-ea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50" r="20689"/>
          <a:stretch/>
        </p:blipFill>
        <p:spPr bwMode="auto">
          <a:xfrm>
            <a:off x="436047" y="5062652"/>
            <a:ext cx="3142610" cy="844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9498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9164" y="661447"/>
            <a:ext cx="6664325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73050" indent="-273050"/>
            <a:endParaRPr kumimoji="0" lang="en-US" altLang="ko-KR" sz="1200" dirty="0">
              <a:latin typeface="+mn-ea"/>
              <a:ea typeface="+mn-ea"/>
            </a:endParaRPr>
          </a:p>
          <a:p>
            <a:pPr marL="273050" indent="-273050"/>
            <a:r>
              <a:rPr kumimoji="0" lang="en-US" altLang="ko-KR" sz="1600" dirty="0" smtClean="0">
                <a:latin typeface="+mn-ea"/>
                <a:ea typeface="+mn-ea"/>
              </a:rPr>
              <a:t>2) </a:t>
            </a:r>
            <a:r>
              <a:rPr kumimoji="0" lang="ko-KR" altLang="en-US" sz="1600" dirty="0" smtClean="0">
                <a:latin typeface="+mn-ea"/>
                <a:ea typeface="+mn-ea"/>
              </a:rPr>
              <a:t>시작</a:t>
            </a:r>
            <a:endParaRPr kumimoji="0" lang="en-US" altLang="ko-KR" sz="1600" dirty="0">
              <a:latin typeface="+mn-ea"/>
              <a:ea typeface="+mn-ea"/>
            </a:endParaRPr>
          </a:p>
          <a:p>
            <a:pPr marL="273050" indent="-273050"/>
            <a:endParaRPr kumimoji="0" lang="en-US" altLang="ko-KR" sz="1600" dirty="0" smtClean="0">
              <a:latin typeface="+mn-ea"/>
              <a:ea typeface="+mn-ea"/>
            </a:endParaRPr>
          </a:p>
          <a:p>
            <a:pPr marL="273050" indent="-273050"/>
            <a:r>
              <a:rPr kumimoji="0" lang="en-US" altLang="ko-KR" sz="1600" dirty="0" smtClean="0">
                <a:latin typeface="+mn-ea"/>
                <a:ea typeface="+mn-ea"/>
              </a:rPr>
              <a:t>=&gt; </a:t>
            </a:r>
            <a:r>
              <a:rPr kumimoji="0" lang="en-US" altLang="ko-KR" sz="1600" b="1" dirty="0" smtClean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File – New  - Other</a:t>
            </a:r>
            <a:br>
              <a:rPr kumimoji="0" lang="en-US" altLang="ko-KR" sz="1600" b="1" dirty="0" smtClean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</a:br>
            <a:r>
              <a:rPr kumimoji="0" lang="en-US" altLang="ko-KR" sz="1600" dirty="0" smtClean="0">
                <a:latin typeface="+mn-ea"/>
                <a:ea typeface="+mn-ea"/>
              </a:rPr>
              <a:t>- </a:t>
            </a:r>
            <a:r>
              <a:rPr kumimoji="0" lang="en-US" altLang="ko-KR" sz="1600" dirty="0" err="1" smtClean="0">
                <a:latin typeface="+mn-ea"/>
                <a:ea typeface="+mn-ea"/>
              </a:rPr>
              <a:t>ObjectAid</a:t>
            </a:r>
            <a:r>
              <a:rPr kumimoji="0" lang="en-US" altLang="ko-KR" sz="1600" dirty="0" smtClean="0">
                <a:latin typeface="+mn-ea"/>
                <a:ea typeface="+mn-ea"/>
              </a:rPr>
              <a:t> UML Diagram</a:t>
            </a:r>
            <a:br>
              <a:rPr kumimoji="0" lang="en-US" altLang="ko-KR" sz="1600" dirty="0" smtClean="0">
                <a:latin typeface="+mn-ea"/>
                <a:ea typeface="+mn-ea"/>
              </a:rPr>
            </a:br>
            <a:r>
              <a:rPr kumimoji="0" lang="en-US" altLang="ko-KR" sz="1600" dirty="0" smtClean="0">
                <a:latin typeface="+mn-ea"/>
                <a:ea typeface="+mn-ea"/>
              </a:rPr>
              <a:t>- Folder , Name</a:t>
            </a:r>
            <a:br>
              <a:rPr kumimoji="0" lang="en-US" altLang="ko-KR" sz="1600" dirty="0" smtClean="0">
                <a:latin typeface="+mn-ea"/>
                <a:ea typeface="+mn-ea"/>
              </a:rPr>
            </a:br>
            <a:r>
              <a:rPr kumimoji="0" lang="en-US" altLang="ko-KR" sz="1600" dirty="0" smtClean="0">
                <a:latin typeface="+mn-ea"/>
                <a:ea typeface="+mn-ea"/>
              </a:rPr>
              <a:t>- </a:t>
            </a:r>
            <a:r>
              <a:rPr kumimoji="0" lang="en-US" altLang="ko-KR" sz="1600" b="1" dirty="0" err="1" smtClean="0">
                <a:solidFill>
                  <a:srgbClr val="FF0000"/>
                </a:solidFill>
                <a:latin typeface="+mn-ea"/>
                <a:ea typeface="+mn-ea"/>
              </a:rPr>
              <a:t>saveImage</a:t>
            </a:r>
            <a:r>
              <a:rPr kumimoji="0" lang="en-US" altLang="ko-KR" sz="1600" dirty="0" smtClean="0">
                <a:latin typeface="+mn-ea"/>
                <a:ea typeface="+mn-ea"/>
              </a:rPr>
              <a:t> </a:t>
            </a:r>
            <a:r>
              <a:rPr kumimoji="0" lang="ko-KR" altLang="en-US" sz="1600" dirty="0" smtClean="0">
                <a:latin typeface="+mn-ea"/>
                <a:ea typeface="+mn-ea"/>
              </a:rPr>
              <a:t>외 옵션체크</a:t>
            </a:r>
            <a:r>
              <a:rPr kumimoji="0" lang="en-US" altLang="ko-KR" sz="1600" dirty="0" smtClean="0">
                <a:latin typeface="+mn-ea"/>
                <a:ea typeface="+mn-ea"/>
              </a:rPr>
              <a:t/>
            </a:r>
            <a:br>
              <a:rPr kumimoji="0" lang="en-US" altLang="ko-KR" sz="1600" dirty="0" smtClean="0">
                <a:latin typeface="+mn-ea"/>
                <a:ea typeface="+mn-ea"/>
              </a:rPr>
            </a:br>
            <a:r>
              <a:rPr kumimoji="0"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( </a:t>
            </a:r>
            <a:r>
              <a:rPr kumimoji="0" lang="ko-KR" altLang="en-US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편집시</a:t>
            </a:r>
            <a:r>
              <a:rPr kumimoji="0"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kumimoji="0" lang="ko-KR" altLang="en-US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우클릭</a:t>
            </a:r>
            <a:r>
              <a:rPr kumimoji="0"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단축메뉴로도 표시됨 </a:t>
            </a:r>
            <a:r>
              <a:rPr kumimoji="0"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)</a:t>
            </a:r>
            <a:r>
              <a:rPr kumimoji="0"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kumimoji="0" lang="en-US" altLang="ko-KR" sz="1600" dirty="0" smtClean="0">
                <a:latin typeface="+mn-ea"/>
                <a:ea typeface="+mn-ea"/>
              </a:rPr>
              <a:t/>
            </a:r>
            <a:br>
              <a:rPr kumimoji="0" lang="en-US" altLang="ko-KR" sz="1600" dirty="0" smtClean="0">
                <a:latin typeface="+mn-ea"/>
                <a:ea typeface="+mn-ea"/>
              </a:rPr>
            </a:br>
            <a:r>
              <a:rPr kumimoji="0" lang="en-US" altLang="ko-KR" sz="1600" dirty="0" smtClean="0">
                <a:latin typeface="+mn-ea"/>
                <a:ea typeface="+mn-ea"/>
              </a:rPr>
              <a:t/>
            </a:r>
            <a:br>
              <a:rPr kumimoji="0" lang="en-US" altLang="ko-KR" sz="1600" dirty="0" smtClean="0">
                <a:latin typeface="+mn-ea"/>
                <a:ea typeface="+mn-ea"/>
              </a:rPr>
            </a:br>
            <a:r>
              <a:rPr kumimoji="0" lang="en-US" altLang="ko-KR" sz="1600" dirty="0" smtClean="0">
                <a:latin typeface="+mn-ea"/>
                <a:ea typeface="+mn-ea"/>
              </a:rPr>
              <a:t>- Finish</a:t>
            </a:r>
          </a:p>
          <a:p>
            <a:pPr marL="273050" indent="-273050"/>
            <a:endParaRPr kumimoji="0" lang="ko-KR" altLang="en-US" sz="1600" dirty="0"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6288" y="355466"/>
            <a:ext cx="25106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2000" b="1" dirty="0" smtClean="0">
                <a:latin typeface="+mn-ea"/>
                <a:ea typeface="+mn-ea"/>
              </a:rPr>
              <a:t>*** </a:t>
            </a:r>
            <a:r>
              <a:rPr kumimoji="0" lang="ko-KR" altLang="en-US" sz="2000" b="1" dirty="0" smtClean="0">
                <a:latin typeface="+mn-ea"/>
                <a:ea typeface="+mn-ea"/>
              </a:rPr>
              <a:t>구조 </a:t>
            </a:r>
            <a:r>
              <a:rPr kumimoji="0" lang="ko-KR" altLang="en-US" sz="2000" b="1" dirty="0">
                <a:latin typeface="+mn-ea"/>
                <a:ea typeface="+mn-ea"/>
              </a:rPr>
              <a:t>다이어그램</a:t>
            </a:r>
            <a:endParaRPr lang="ko-KR" altLang="en-US" sz="2000" b="1" dirty="0"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104" r="39920"/>
          <a:stretch/>
        </p:blipFill>
        <p:spPr>
          <a:xfrm>
            <a:off x="4334521" y="268655"/>
            <a:ext cx="2262831" cy="3583265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332656" y="3347864"/>
            <a:ext cx="3906357" cy="5654380"/>
            <a:chOff x="351738" y="2878060"/>
            <a:chExt cx="3906357" cy="565438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t="28" r="25706"/>
            <a:stretch/>
          </p:blipFill>
          <p:spPr>
            <a:xfrm>
              <a:off x="490481" y="2878060"/>
              <a:ext cx="3767614" cy="5654380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351738" y="4455962"/>
              <a:ext cx="2717222" cy="32230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5888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983" t="187" r="2870" b="14104"/>
          <a:stretch/>
        </p:blipFill>
        <p:spPr>
          <a:xfrm>
            <a:off x="188640" y="179512"/>
            <a:ext cx="6497338" cy="496855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05146" y="5782776"/>
            <a:ext cx="6664325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68288" indent="-268288"/>
            <a:r>
              <a:rPr kumimoji="0" lang="en-US" altLang="ko-KR" sz="1200" dirty="0" smtClean="0">
                <a:latin typeface="+mn-ea"/>
                <a:ea typeface="+mn-ea"/>
              </a:rPr>
              <a:t>=&gt; </a:t>
            </a:r>
            <a:r>
              <a:rPr kumimoji="0" lang="ko-KR" altLang="en-US" sz="1200" dirty="0" smtClean="0">
                <a:latin typeface="+mn-ea"/>
                <a:ea typeface="+mn-ea"/>
              </a:rPr>
              <a:t>마우스로 </a:t>
            </a:r>
            <a:r>
              <a:rPr kumimoji="0" lang="ko-KR" altLang="en-US" sz="1200" b="1" dirty="0" smtClean="0">
                <a:solidFill>
                  <a:srgbClr val="C00000"/>
                </a:solidFill>
                <a:latin typeface="+mn-ea"/>
                <a:ea typeface="+mn-ea"/>
              </a:rPr>
              <a:t>클래스를 끌어다 놓으면</a:t>
            </a:r>
            <a:r>
              <a:rPr kumimoji="0" lang="ko-KR" altLang="en-US" sz="1200" dirty="0" smtClean="0">
                <a:latin typeface="+mn-ea"/>
                <a:ea typeface="+mn-ea"/>
              </a:rPr>
              <a:t> </a:t>
            </a:r>
            <a:r>
              <a:rPr kumimoji="0" lang="ko-KR" altLang="en-US" sz="1200" dirty="0" err="1" smtClean="0">
                <a:latin typeface="+mn-ea"/>
                <a:ea typeface="+mn-ea"/>
              </a:rPr>
              <a:t>관계도를</a:t>
            </a:r>
            <a:r>
              <a:rPr kumimoji="0" lang="ko-KR" altLang="en-US" sz="1200" dirty="0" smtClean="0">
                <a:latin typeface="+mn-ea"/>
                <a:ea typeface="+mn-ea"/>
              </a:rPr>
              <a:t> 그려줌</a:t>
            </a:r>
            <a:endParaRPr kumimoji="0" lang="en-US" altLang="ko-KR" sz="1200" dirty="0" smtClean="0">
              <a:latin typeface="+mn-ea"/>
              <a:ea typeface="+mn-ea"/>
            </a:endParaRPr>
          </a:p>
          <a:p>
            <a:pPr marL="268288" indent="-268288"/>
            <a:r>
              <a:rPr kumimoji="0" lang="en-US" altLang="ko-KR" sz="1200" dirty="0" smtClean="0">
                <a:latin typeface="+mn-ea"/>
                <a:ea typeface="+mn-ea"/>
              </a:rPr>
              <a:t>=&gt; </a:t>
            </a:r>
            <a:r>
              <a:rPr kumimoji="0" lang="ko-KR" altLang="en-US" sz="1200" dirty="0" smtClean="0">
                <a:latin typeface="+mn-ea"/>
                <a:ea typeface="+mn-ea"/>
              </a:rPr>
              <a:t>이미지 파일로 저장 가능 </a:t>
            </a:r>
            <a:r>
              <a:rPr kumimoji="0" lang="en-US" altLang="ko-KR" sz="1200" dirty="0" smtClean="0">
                <a:latin typeface="+mn-ea"/>
                <a:ea typeface="+mn-ea"/>
              </a:rPr>
              <a:t>: </a:t>
            </a:r>
            <a:r>
              <a:rPr kumimoji="0" lang="ko-KR" altLang="en-US" sz="1200" dirty="0" smtClean="0">
                <a:latin typeface="+mn-ea"/>
                <a:ea typeface="+mn-ea"/>
              </a:rPr>
              <a:t>마우스 </a:t>
            </a:r>
            <a:r>
              <a:rPr kumimoji="0" lang="ko-KR" altLang="en-US" sz="1200" b="1" dirty="0" err="1" smtClean="0">
                <a:solidFill>
                  <a:srgbClr val="C00000"/>
                </a:solidFill>
                <a:latin typeface="+mn-ea"/>
                <a:ea typeface="+mn-ea"/>
              </a:rPr>
              <a:t>우클릭</a:t>
            </a:r>
            <a:r>
              <a:rPr kumimoji="0" lang="ko-KR" altLang="en-US" sz="1200" b="1" dirty="0" smtClean="0">
                <a:solidFill>
                  <a:srgbClr val="C00000"/>
                </a:solidFill>
                <a:latin typeface="+mn-ea"/>
                <a:ea typeface="+mn-ea"/>
              </a:rPr>
              <a:t> </a:t>
            </a:r>
            <a:r>
              <a:rPr kumimoji="0" lang="en-US" altLang="ko-KR" sz="1200" b="1" dirty="0" smtClean="0">
                <a:solidFill>
                  <a:srgbClr val="C00000"/>
                </a:solidFill>
                <a:latin typeface="+mn-ea"/>
                <a:ea typeface="+mn-ea"/>
              </a:rPr>
              <a:t>– </a:t>
            </a:r>
            <a:r>
              <a:rPr kumimoji="0" lang="ko-KR" altLang="en-US" sz="1200" b="1" dirty="0" smtClean="0">
                <a:solidFill>
                  <a:srgbClr val="C00000"/>
                </a:solidFill>
                <a:latin typeface="+mn-ea"/>
                <a:ea typeface="+mn-ea"/>
              </a:rPr>
              <a:t>팝업메뉴 </a:t>
            </a:r>
            <a:r>
              <a:rPr kumimoji="0" lang="en-US" altLang="ko-KR" sz="1200" b="1" dirty="0" smtClean="0">
                <a:solidFill>
                  <a:srgbClr val="C00000"/>
                </a:solidFill>
                <a:latin typeface="+mn-ea"/>
                <a:ea typeface="+mn-ea"/>
              </a:rPr>
              <a:t>– Save As Image </a:t>
            </a:r>
            <a:r>
              <a:rPr kumimoji="0" lang="en-US" altLang="ko-KR" sz="1200" dirty="0" smtClean="0">
                <a:latin typeface="+mn-ea"/>
                <a:ea typeface="+mn-ea"/>
              </a:rPr>
              <a:t>…. </a:t>
            </a:r>
            <a:br>
              <a:rPr kumimoji="0" lang="en-US" altLang="ko-KR" sz="1200" dirty="0" smtClean="0">
                <a:latin typeface="+mn-ea"/>
                <a:ea typeface="+mn-ea"/>
              </a:rPr>
            </a:br>
            <a:r>
              <a:rPr kumimoji="0" lang="en-US" altLang="ko-KR" sz="1200" dirty="0" smtClean="0">
                <a:latin typeface="+mn-ea"/>
                <a:ea typeface="+mn-ea"/>
              </a:rPr>
              <a:t> </a:t>
            </a:r>
          </a:p>
          <a:p>
            <a:pPr marL="268288" indent="-268288"/>
            <a:r>
              <a:rPr kumimoji="0" lang="en-US" altLang="ko-KR" sz="1200" dirty="0" smtClean="0">
                <a:latin typeface="+mn-ea"/>
                <a:ea typeface="+mn-ea"/>
              </a:rPr>
              <a:t>=&gt; </a:t>
            </a:r>
            <a:r>
              <a:rPr kumimoji="0" lang="ko-KR" altLang="en-US" sz="1200" dirty="0" smtClean="0">
                <a:latin typeface="+mn-ea"/>
                <a:ea typeface="+mn-ea"/>
              </a:rPr>
              <a:t>접근 지정자 </a:t>
            </a:r>
            <a:r>
              <a:rPr kumimoji="0" lang="en-US" altLang="ko-KR" sz="1200" dirty="0" smtClean="0">
                <a:latin typeface="+mn-ea"/>
                <a:ea typeface="+mn-ea"/>
              </a:rPr>
              <a:t>(</a:t>
            </a:r>
            <a:r>
              <a:rPr lang="en-US" altLang="ko-KR" sz="1200" dirty="0">
                <a:latin typeface="+mn-ea"/>
                <a:ea typeface="+mn-ea"/>
              </a:rPr>
              <a:t>Object</a:t>
            </a:r>
            <a:r>
              <a:rPr lang="ko-KR" altLang="en-US" sz="1200" dirty="0">
                <a:latin typeface="+mn-ea"/>
                <a:ea typeface="+mn-ea"/>
              </a:rPr>
              <a:t> </a:t>
            </a:r>
            <a:r>
              <a:rPr lang="en-US" altLang="ko-KR" sz="1200" dirty="0" smtClean="0">
                <a:latin typeface="+mn-ea"/>
                <a:ea typeface="+mn-ea"/>
              </a:rPr>
              <a:t>Aid </a:t>
            </a:r>
            <a:r>
              <a:rPr lang="ko-KR" altLang="en-US" sz="1200" dirty="0" smtClean="0">
                <a:latin typeface="+mn-ea"/>
                <a:ea typeface="+mn-ea"/>
              </a:rPr>
              <a:t>에서의</a:t>
            </a: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ko-KR" altLang="en-US" sz="1200" dirty="0" smtClean="0">
                <a:latin typeface="+mn-ea"/>
                <a:ea typeface="+mn-ea"/>
              </a:rPr>
              <a:t>표시 방식</a:t>
            </a:r>
            <a:r>
              <a:rPr lang="en-US" altLang="ko-KR" sz="1200" dirty="0">
                <a:latin typeface="+mn-ea"/>
                <a:ea typeface="+mn-ea"/>
              </a:rPr>
              <a:t>)</a:t>
            </a:r>
            <a:r>
              <a:rPr kumimoji="0" lang="en-US" altLang="ko-KR" sz="1200" dirty="0" smtClean="0">
                <a:latin typeface="+mn-ea"/>
                <a:ea typeface="+mn-ea"/>
              </a:rPr>
              <a:t/>
            </a:r>
            <a:br>
              <a:rPr kumimoji="0" lang="en-US" altLang="ko-KR" sz="1200" dirty="0" smtClean="0">
                <a:latin typeface="+mn-ea"/>
                <a:ea typeface="+mn-ea"/>
              </a:rPr>
            </a:br>
            <a:r>
              <a:rPr kumimoji="0" lang="en-US" altLang="ko-KR" sz="1200" dirty="0" smtClean="0">
                <a:latin typeface="+mn-ea"/>
                <a:ea typeface="+mn-ea"/>
              </a:rPr>
              <a:t>- public … </a:t>
            </a:r>
            <a:r>
              <a:rPr kumimoji="0" lang="ko-KR" altLang="en-US" sz="1200" dirty="0" smtClean="0">
                <a:latin typeface="+mn-ea"/>
                <a:ea typeface="+mn-ea"/>
              </a:rPr>
              <a:t>초록 동그라미</a:t>
            </a:r>
            <a:r>
              <a:rPr kumimoji="0" lang="en-US" altLang="ko-KR" sz="1200" dirty="0" smtClean="0">
                <a:latin typeface="+mn-ea"/>
                <a:ea typeface="+mn-ea"/>
              </a:rPr>
              <a:t/>
            </a:r>
            <a:br>
              <a:rPr kumimoji="0" lang="en-US" altLang="ko-KR" sz="1200" dirty="0" smtClean="0">
                <a:latin typeface="+mn-ea"/>
                <a:ea typeface="+mn-ea"/>
              </a:rPr>
            </a:br>
            <a:r>
              <a:rPr kumimoji="0" lang="en-US" altLang="ko-KR" sz="1200" dirty="0" smtClean="0">
                <a:latin typeface="+mn-ea"/>
                <a:ea typeface="+mn-ea"/>
              </a:rPr>
              <a:t>- private  … </a:t>
            </a:r>
            <a:r>
              <a:rPr kumimoji="0" lang="ko-KR" altLang="en-US" sz="1200" dirty="0" smtClean="0">
                <a:latin typeface="+mn-ea"/>
                <a:ea typeface="+mn-ea"/>
              </a:rPr>
              <a:t>빨간 네모</a:t>
            </a:r>
            <a:r>
              <a:rPr kumimoji="0" lang="en-US" altLang="ko-KR" sz="1200" dirty="0" smtClean="0">
                <a:latin typeface="+mn-ea"/>
                <a:ea typeface="+mn-ea"/>
              </a:rPr>
              <a:t/>
            </a:r>
            <a:br>
              <a:rPr kumimoji="0" lang="en-US" altLang="ko-KR" sz="1200" dirty="0" smtClean="0">
                <a:latin typeface="+mn-ea"/>
                <a:ea typeface="+mn-ea"/>
              </a:rPr>
            </a:br>
            <a:r>
              <a:rPr kumimoji="0" lang="en-US" altLang="ko-KR" sz="1200" dirty="0" smtClean="0">
                <a:latin typeface="+mn-ea"/>
                <a:ea typeface="+mn-ea"/>
              </a:rPr>
              <a:t>- </a:t>
            </a:r>
            <a:r>
              <a:rPr kumimoji="0" lang="en-US" altLang="ko-KR" sz="1200" dirty="0" err="1" smtClean="0">
                <a:latin typeface="+mn-ea"/>
                <a:ea typeface="+mn-ea"/>
              </a:rPr>
              <a:t>peotected</a:t>
            </a:r>
            <a:r>
              <a:rPr kumimoji="0" lang="en-US" altLang="ko-KR" sz="1200" dirty="0" smtClean="0">
                <a:latin typeface="+mn-ea"/>
                <a:ea typeface="+mn-ea"/>
              </a:rPr>
              <a:t> … </a:t>
            </a:r>
            <a:r>
              <a:rPr kumimoji="0" lang="ko-KR" altLang="en-US" sz="1200" dirty="0" smtClean="0">
                <a:latin typeface="+mn-ea"/>
                <a:ea typeface="+mn-ea"/>
              </a:rPr>
              <a:t>노란 스페이드</a:t>
            </a:r>
            <a:r>
              <a:rPr kumimoji="0" lang="en-US" altLang="ko-KR" sz="1200" dirty="0" smtClean="0">
                <a:latin typeface="+mn-ea"/>
                <a:ea typeface="+mn-ea"/>
              </a:rPr>
              <a:t/>
            </a:r>
            <a:br>
              <a:rPr kumimoji="0" lang="en-US" altLang="ko-KR" sz="1200" dirty="0" smtClean="0">
                <a:latin typeface="+mn-ea"/>
                <a:ea typeface="+mn-ea"/>
              </a:rPr>
            </a:br>
            <a:r>
              <a:rPr kumimoji="0" lang="en-US" altLang="ko-KR" sz="1200" dirty="0" smtClean="0">
                <a:latin typeface="+mn-ea"/>
                <a:ea typeface="+mn-ea"/>
              </a:rPr>
              <a:t>- default … </a:t>
            </a:r>
            <a:r>
              <a:rPr kumimoji="0" lang="ko-KR" altLang="en-US" sz="1200" dirty="0" smtClean="0">
                <a:latin typeface="+mn-ea"/>
                <a:ea typeface="+mn-ea"/>
              </a:rPr>
              <a:t>파란 세모</a:t>
            </a:r>
            <a:r>
              <a:rPr kumimoji="0" lang="en-US" altLang="ko-KR" sz="1200" dirty="0" smtClean="0">
                <a:latin typeface="+mn-ea"/>
                <a:ea typeface="+mn-ea"/>
              </a:rPr>
              <a:t>  </a:t>
            </a:r>
            <a:endParaRPr kumimoji="0" lang="en-US" altLang="ko-KR" sz="1200" dirty="0">
              <a:latin typeface="+mn-ea"/>
              <a:ea typeface="+mn-ea"/>
            </a:endParaRPr>
          </a:p>
          <a:p>
            <a:pPr marL="268288" indent="-268288">
              <a:buFont typeface="Symbol" panose="05050102010706020507" pitchFamily="18" charset="2"/>
              <a:buChar char="Þ"/>
            </a:pPr>
            <a:endParaRPr kumimoji="0" lang="en-US" altLang="ko-KR" sz="1200" dirty="0">
              <a:latin typeface="+mn-ea"/>
              <a:ea typeface="+mn-ea"/>
            </a:endParaRPr>
          </a:p>
          <a:p>
            <a:r>
              <a:rPr kumimoji="0" lang="en-US" altLang="ko-KR" sz="1200" dirty="0" smtClean="0">
                <a:latin typeface="+mn-ea"/>
                <a:ea typeface="+mn-ea"/>
              </a:rPr>
              <a:t>=&gt; </a:t>
            </a:r>
            <a:r>
              <a:rPr kumimoji="0" lang="ko-KR" altLang="en-US" sz="1200" dirty="0" smtClean="0">
                <a:latin typeface="+mn-ea"/>
                <a:ea typeface="+mn-ea"/>
              </a:rPr>
              <a:t>위쪽이</a:t>
            </a:r>
            <a:r>
              <a:rPr kumimoji="0" lang="en-US" altLang="ko-KR" sz="1200" dirty="0" smtClean="0">
                <a:latin typeface="+mn-ea"/>
                <a:ea typeface="+mn-ea"/>
              </a:rPr>
              <a:t> </a:t>
            </a:r>
            <a:r>
              <a:rPr kumimoji="0" lang="ko-KR" altLang="en-US" sz="1200" dirty="0" smtClean="0">
                <a:latin typeface="+mn-ea"/>
                <a:ea typeface="+mn-ea"/>
              </a:rPr>
              <a:t>필드</a:t>
            </a:r>
            <a:r>
              <a:rPr kumimoji="0" lang="en-US" altLang="ko-KR" sz="1200" dirty="0" smtClean="0">
                <a:latin typeface="+mn-ea"/>
                <a:ea typeface="+mn-ea"/>
              </a:rPr>
              <a:t>(</a:t>
            </a:r>
            <a:r>
              <a:rPr kumimoji="0" lang="ko-KR" altLang="en-US" sz="1200" dirty="0" smtClean="0">
                <a:latin typeface="+mn-ea"/>
                <a:ea typeface="+mn-ea"/>
              </a:rPr>
              <a:t>도형의 </a:t>
            </a:r>
            <a:r>
              <a:rPr kumimoji="0" lang="ko-KR" altLang="en-US" sz="1200" dirty="0" err="1" smtClean="0">
                <a:latin typeface="+mn-ea"/>
                <a:ea typeface="+mn-ea"/>
              </a:rPr>
              <a:t>채움색</a:t>
            </a:r>
            <a:r>
              <a:rPr kumimoji="0" lang="ko-KR" altLang="en-US" sz="1200" dirty="0" smtClean="0">
                <a:latin typeface="+mn-ea"/>
                <a:ea typeface="+mn-ea"/>
              </a:rPr>
              <a:t> 없음</a:t>
            </a:r>
            <a:r>
              <a:rPr kumimoji="0" lang="en-US" altLang="ko-KR" sz="1200" dirty="0" smtClean="0">
                <a:latin typeface="+mn-ea"/>
                <a:ea typeface="+mn-ea"/>
              </a:rPr>
              <a:t>)</a:t>
            </a:r>
            <a:r>
              <a:rPr kumimoji="0" lang="ko-KR" altLang="en-US" sz="1200" dirty="0" smtClean="0">
                <a:latin typeface="+mn-ea"/>
                <a:ea typeface="+mn-ea"/>
              </a:rPr>
              <a:t> 아래쪽이 </a:t>
            </a:r>
            <a:r>
              <a:rPr kumimoji="0" lang="ko-KR" altLang="en-US" sz="1200" dirty="0" err="1" smtClean="0">
                <a:latin typeface="+mn-ea"/>
                <a:ea typeface="+mn-ea"/>
              </a:rPr>
              <a:t>메서드</a:t>
            </a:r>
            <a:r>
              <a:rPr kumimoji="0" lang="en-US" altLang="ko-KR" sz="1200" dirty="0">
                <a:latin typeface="+mn-ea"/>
                <a:ea typeface="+mn-ea"/>
              </a:rPr>
              <a:t>(</a:t>
            </a:r>
            <a:r>
              <a:rPr kumimoji="0" lang="ko-KR" altLang="en-US" sz="1200" dirty="0">
                <a:latin typeface="+mn-ea"/>
                <a:ea typeface="+mn-ea"/>
              </a:rPr>
              <a:t>도형의 </a:t>
            </a:r>
            <a:r>
              <a:rPr kumimoji="0" lang="ko-KR" altLang="en-US" sz="1200" dirty="0" err="1">
                <a:latin typeface="+mn-ea"/>
                <a:ea typeface="+mn-ea"/>
              </a:rPr>
              <a:t>채움색</a:t>
            </a:r>
            <a:r>
              <a:rPr kumimoji="0" lang="ko-KR" altLang="en-US" sz="1200" dirty="0">
                <a:latin typeface="+mn-ea"/>
                <a:ea typeface="+mn-ea"/>
              </a:rPr>
              <a:t> </a:t>
            </a:r>
            <a:r>
              <a:rPr kumimoji="0" lang="ko-KR" altLang="en-US" sz="1200" dirty="0" smtClean="0">
                <a:latin typeface="+mn-ea"/>
                <a:ea typeface="+mn-ea"/>
              </a:rPr>
              <a:t>있음</a:t>
            </a:r>
            <a:r>
              <a:rPr kumimoji="0" lang="en-US" altLang="ko-KR" sz="1200" dirty="0">
                <a:latin typeface="+mn-ea"/>
                <a:ea typeface="+mn-ea"/>
              </a:rPr>
              <a:t>) </a:t>
            </a:r>
            <a:endParaRPr kumimoji="0" lang="en-US" altLang="ko-KR" sz="1200" dirty="0" smtClean="0">
              <a:latin typeface="+mn-ea"/>
              <a:ea typeface="+mn-ea"/>
            </a:endParaRPr>
          </a:p>
          <a:p>
            <a:endParaRPr kumimoji="0" lang="en-US" altLang="ko-KR" sz="1200" dirty="0">
              <a:latin typeface="+mn-ea"/>
              <a:ea typeface="+mn-ea"/>
            </a:endParaRPr>
          </a:p>
          <a:p>
            <a:pPr marL="273050" indent="-273050"/>
            <a:r>
              <a:rPr kumimoji="0" lang="en-US" altLang="ko-KR" sz="1200" dirty="0" smtClean="0">
                <a:latin typeface="+mn-ea"/>
                <a:ea typeface="+mn-ea"/>
              </a:rPr>
              <a:t>=&gt; </a:t>
            </a:r>
            <a:r>
              <a:rPr kumimoji="0" lang="ko-KR" altLang="en-US" sz="1200" dirty="0" err="1" smtClean="0">
                <a:latin typeface="+mn-ea"/>
                <a:ea typeface="+mn-ea"/>
              </a:rPr>
              <a:t>생성자엔</a:t>
            </a:r>
            <a:r>
              <a:rPr kumimoji="0" lang="ko-KR" altLang="en-US" sz="1200" dirty="0" smtClean="0">
                <a:latin typeface="+mn-ea"/>
                <a:ea typeface="+mn-ea"/>
              </a:rPr>
              <a:t> </a:t>
            </a:r>
            <a:r>
              <a:rPr kumimoji="0" lang="en-US" altLang="ko-KR" sz="1200" dirty="0" smtClean="0">
                <a:latin typeface="+mn-ea"/>
                <a:ea typeface="+mn-ea"/>
              </a:rPr>
              <a:t>C , </a:t>
            </a:r>
            <a:r>
              <a:rPr kumimoji="0" lang="ko-KR" altLang="en-US" sz="1200" dirty="0" err="1" smtClean="0">
                <a:latin typeface="+mn-ea"/>
                <a:ea typeface="+mn-ea"/>
              </a:rPr>
              <a:t>추상메서드엔</a:t>
            </a:r>
            <a:r>
              <a:rPr kumimoji="0" lang="en-US" altLang="ko-KR" sz="1200" dirty="0" smtClean="0">
                <a:latin typeface="+mn-ea"/>
                <a:ea typeface="+mn-ea"/>
              </a:rPr>
              <a:t> A </a:t>
            </a:r>
          </a:p>
          <a:p>
            <a:pPr marL="273050" indent="-273050"/>
            <a:endParaRPr kumimoji="0" lang="en-US" altLang="ko-KR" sz="1200" dirty="0" smtClean="0">
              <a:latin typeface="+mn-ea"/>
              <a:ea typeface="+mn-ea"/>
            </a:endParaRPr>
          </a:p>
          <a:p>
            <a:pPr marL="273050" indent="-273050"/>
            <a:r>
              <a:rPr kumimoji="0" lang="en-US" altLang="ko-KR" sz="1200" dirty="0" smtClean="0">
                <a:latin typeface="+mn-ea"/>
                <a:ea typeface="+mn-ea"/>
              </a:rPr>
              <a:t>=&gt; </a:t>
            </a:r>
            <a:r>
              <a:rPr kumimoji="0" lang="ko-KR" altLang="en-US" sz="1200" dirty="0" smtClean="0">
                <a:latin typeface="+mn-ea"/>
                <a:ea typeface="+mn-ea"/>
              </a:rPr>
              <a:t>위의 표시방식은 </a:t>
            </a:r>
            <a:r>
              <a:rPr kumimoji="0" lang="ko-KR" altLang="en-US" sz="1200" dirty="0" err="1" smtClean="0">
                <a:latin typeface="+mn-ea"/>
                <a:ea typeface="+mn-ea"/>
              </a:rPr>
              <a:t>사용툴에</a:t>
            </a:r>
            <a:r>
              <a:rPr kumimoji="0" lang="ko-KR" altLang="en-US" sz="1200" dirty="0" smtClean="0">
                <a:latin typeface="+mn-ea"/>
                <a:ea typeface="+mn-ea"/>
              </a:rPr>
              <a:t> 따라 다를 수 있음</a:t>
            </a:r>
            <a:r>
              <a:rPr kumimoji="0" lang="en-US" altLang="ko-KR" sz="1200" dirty="0" smtClean="0">
                <a:latin typeface="+mn-ea"/>
                <a:ea typeface="+mn-ea"/>
              </a:rPr>
              <a:t>.</a:t>
            </a:r>
            <a:r>
              <a:rPr kumimoji="0" lang="ko-KR" altLang="en-US" sz="1200" dirty="0" smtClean="0">
                <a:latin typeface="+mn-ea"/>
                <a:ea typeface="+mn-ea"/>
              </a:rPr>
              <a:t> </a:t>
            </a:r>
            <a:endParaRPr kumimoji="0" lang="ko-KR" altLang="en-US" sz="1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56827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9738" y="58760"/>
            <a:ext cx="25106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2000" b="1" dirty="0" smtClean="0">
                <a:latin typeface="+mn-ea"/>
                <a:ea typeface="+mn-ea"/>
              </a:rPr>
              <a:t>*** </a:t>
            </a:r>
            <a:r>
              <a:rPr kumimoji="0" lang="ko-KR" altLang="en-US" sz="2000" b="1" dirty="0" smtClean="0">
                <a:latin typeface="+mn-ea"/>
                <a:ea typeface="+mn-ea"/>
              </a:rPr>
              <a:t>구조 </a:t>
            </a:r>
            <a:r>
              <a:rPr kumimoji="0" lang="ko-KR" altLang="en-US" sz="2000" b="1" dirty="0">
                <a:latin typeface="+mn-ea"/>
                <a:ea typeface="+mn-ea"/>
              </a:rPr>
              <a:t>다이어그램</a:t>
            </a:r>
            <a:endParaRPr lang="ko-KR" altLang="en-US" sz="2000" b="1" dirty="0">
              <a:latin typeface="+mn-ea"/>
              <a:ea typeface="+mn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2" t="8117" r="10223" b="4083"/>
          <a:stretch/>
        </p:blipFill>
        <p:spPr bwMode="auto">
          <a:xfrm>
            <a:off x="358944" y="1691680"/>
            <a:ext cx="5937114" cy="576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8552" y="827584"/>
            <a:ext cx="605750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+mn-ea"/>
                <a:ea typeface="+mn-ea"/>
              </a:rPr>
              <a:t>** </a:t>
            </a:r>
            <a:r>
              <a:rPr lang="en-US" altLang="ko-KR" sz="2000" dirty="0" err="1" smtClean="0">
                <a:latin typeface="+mn-ea"/>
                <a:ea typeface="+mn-ea"/>
              </a:rPr>
              <a:t>saveImage</a:t>
            </a:r>
            <a:r>
              <a:rPr lang="en-US" altLang="ko-KR" sz="2000" dirty="0" smtClean="0">
                <a:latin typeface="+mn-ea"/>
                <a:ea typeface="+mn-ea"/>
              </a:rPr>
              <a:t> </a:t>
            </a:r>
            <a:r>
              <a:rPr lang="ko-KR" altLang="en-US" sz="2000" dirty="0" smtClean="0">
                <a:latin typeface="+mn-ea"/>
                <a:ea typeface="+mn-ea"/>
              </a:rPr>
              <a:t>사용가능</a:t>
            </a:r>
            <a:r>
              <a:rPr lang="en-US" altLang="ko-KR" sz="2000" dirty="0" smtClean="0">
                <a:latin typeface="+mn-ea"/>
                <a:ea typeface="+mn-ea"/>
              </a:rPr>
              <a:t/>
            </a:r>
            <a:br>
              <a:rPr lang="en-US" altLang="ko-KR" sz="2000" dirty="0" smtClean="0">
                <a:latin typeface="+mn-ea"/>
                <a:ea typeface="+mn-ea"/>
              </a:rPr>
            </a:br>
            <a:r>
              <a:rPr lang="en-US" altLang="ko-KR" sz="1400" dirty="0" smtClean="0">
                <a:latin typeface="+mn-ea"/>
                <a:ea typeface="+mn-ea"/>
              </a:rPr>
              <a:t>=&gt; Image </a:t>
            </a:r>
            <a:r>
              <a:rPr lang="ko-KR" altLang="en-US" sz="1400" dirty="0" smtClean="0">
                <a:latin typeface="+mn-ea"/>
                <a:ea typeface="+mn-ea"/>
              </a:rPr>
              <a:t>관련</a:t>
            </a:r>
            <a:r>
              <a:rPr lang="en-US" altLang="ko-KR" sz="1400" dirty="0" smtClean="0">
                <a:latin typeface="+mn-ea"/>
                <a:ea typeface="+mn-ea"/>
              </a:rPr>
              <a:t> </a:t>
            </a:r>
            <a:r>
              <a:rPr lang="ko-KR" altLang="en-US" sz="1400" dirty="0" smtClean="0">
                <a:latin typeface="+mn-ea"/>
                <a:ea typeface="+mn-ea"/>
              </a:rPr>
              <a:t>툴 이용 편집 가능</a:t>
            </a:r>
            <a:endParaRPr lang="ko-KR" altLang="en-US" sz="1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4579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C:\Users\admin\Desktop\그린컴2기\새 폴더\aj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1285" y="513966"/>
            <a:ext cx="5902325" cy="8540750"/>
          </a:xfrm>
          <a:prstGeom prst="rect">
            <a:avLst/>
          </a:prstGeom>
          <a:noFill/>
        </p:spPr>
      </p:pic>
      <p:sp>
        <p:nvSpPr>
          <p:cNvPr id="2" name="직사각형 1"/>
          <p:cNvSpPr/>
          <p:nvPr/>
        </p:nvSpPr>
        <p:spPr>
          <a:xfrm>
            <a:off x="116632" y="85654"/>
            <a:ext cx="24865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2000" b="1" dirty="0" smtClean="0">
                <a:latin typeface="+mn-ea"/>
                <a:ea typeface="+mn-ea"/>
              </a:rPr>
              <a:t>*** </a:t>
            </a:r>
            <a:r>
              <a:rPr kumimoji="0" lang="ko-KR" altLang="en-US" sz="2000" b="1" dirty="0" smtClean="0">
                <a:latin typeface="+mn-ea"/>
                <a:ea typeface="+mn-ea"/>
              </a:rPr>
              <a:t>행위 </a:t>
            </a:r>
            <a:r>
              <a:rPr kumimoji="0" lang="ko-KR" altLang="en-US" sz="2000" b="1" dirty="0">
                <a:latin typeface="+mn-ea"/>
                <a:ea typeface="+mn-ea"/>
              </a:rPr>
              <a:t>다이어그램</a:t>
            </a:r>
            <a:endParaRPr lang="ko-KR" altLang="en-US" sz="2000" b="1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C:\Users\admin\Desktop\그린컴2기\새 폴더\aj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7058" y="485805"/>
            <a:ext cx="5902325" cy="84724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C:\Users\admin\Desktop\그린컴2기\새 폴더\aj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-60000">
            <a:off x="520156" y="387892"/>
            <a:ext cx="5788026" cy="85169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C:\Users\admin\Desktop\그린컴2기\새 폴더\aj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66" y="487590"/>
            <a:ext cx="5673726" cy="83343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C:\Users\admin\Desktop\그린컴2기\새 폴더\aj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9482" y="475889"/>
            <a:ext cx="5578476" cy="84026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C:\Users\admin\Desktop\그린컴2기\새 폴더\aj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66" y="475889"/>
            <a:ext cx="5741988" cy="84026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오른쪽 대괄호 2"/>
          <p:cNvSpPr/>
          <p:nvPr/>
        </p:nvSpPr>
        <p:spPr>
          <a:xfrm>
            <a:off x="1984375" y="2095500"/>
            <a:ext cx="142875" cy="100012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오른쪽 대괄호 4"/>
          <p:cNvSpPr/>
          <p:nvPr/>
        </p:nvSpPr>
        <p:spPr>
          <a:xfrm>
            <a:off x="2049463" y="3659188"/>
            <a:ext cx="142875" cy="357187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212975" y="3667125"/>
            <a:ext cx="1285875" cy="261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100" b="1" dirty="0">
                <a:latin typeface="+mn-ea"/>
                <a:ea typeface="+mn-ea"/>
              </a:rPr>
              <a:t>-&gt; </a:t>
            </a:r>
            <a:r>
              <a:rPr lang="ko-KR" altLang="en-US" sz="1100" b="1" dirty="0">
                <a:latin typeface="+mn-ea"/>
                <a:ea typeface="+mn-ea"/>
              </a:rPr>
              <a:t>시스템의 행위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98688" y="4159250"/>
            <a:ext cx="2016125" cy="261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100" b="1" dirty="0">
                <a:latin typeface="+mn-ea"/>
                <a:ea typeface="+mn-ea"/>
              </a:rPr>
              <a:t>-&gt; </a:t>
            </a:r>
            <a:r>
              <a:rPr lang="ko-KR" altLang="en-US" sz="1100" b="1" dirty="0">
                <a:latin typeface="+mn-ea"/>
                <a:ea typeface="+mn-ea"/>
              </a:rPr>
              <a:t>개별 구성 요소의 행위</a:t>
            </a:r>
          </a:p>
        </p:txBody>
      </p:sp>
      <p:sp>
        <p:nvSpPr>
          <p:cNvPr id="9" name="오른쪽 대괄호 8"/>
          <p:cNvSpPr/>
          <p:nvPr/>
        </p:nvSpPr>
        <p:spPr>
          <a:xfrm>
            <a:off x="2054225" y="4111625"/>
            <a:ext cx="142875" cy="357188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343150" y="4691063"/>
            <a:ext cx="2016125" cy="260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100" b="1" dirty="0">
                <a:latin typeface="+mn-ea"/>
                <a:ea typeface="+mn-ea"/>
              </a:rPr>
              <a:t>-&gt; </a:t>
            </a:r>
            <a:r>
              <a:rPr lang="ko-KR" altLang="en-US" sz="1100" b="1" dirty="0">
                <a:latin typeface="+mn-ea"/>
                <a:ea typeface="+mn-ea"/>
              </a:rPr>
              <a:t>구성 요소간의 상호작용</a:t>
            </a:r>
          </a:p>
        </p:txBody>
      </p:sp>
      <p:sp>
        <p:nvSpPr>
          <p:cNvPr id="11" name="오른쪽 대괄호 10"/>
          <p:cNvSpPr/>
          <p:nvPr/>
        </p:nvSpPr>
        <p:spPr>
          <a:xfrm>
            <a:off x="2174875" y="4594225"/>
            <a:ext cx="142875" cy="57150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64247" y="107504"/>
            <a:ext cx="6715125" cy="9094797"/>
            <a:chOff x="64247" y="107504"/>
            <a:chExt cx="6715125" cy="9094797"/>
          </a:xfrm>
        </p:grpSpPr>
        <p:sp>
          <p:nvSpPr>
            <p:cNvPr id="4" name="직사각형 3"/>
            <p:cNvSpPr/>
            <p:nvPr/>
          </p:nvSpPr>
          <p:spPr>
            <a:xfrm>
              <a:off x="64247" y="107504"/>
              <a:ext cx="6715125" cy="909479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92075" indent="-92075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dirty="0">
                  <a:latin typeface="+mn-ea"/>
                  <a:ea typeface="+mn-ea"/>
                </a:rPr>
                <a:t>***  UI </a:t>
              </a:r>
              <a:r>
                <a:rPr kumimoji="0" lang="ko-KR" altLang="en-US" sz="1400" dirty="0">
                  <a:latin typeface="+mn-ea"/>
                  <a:ea typeface="+mn-ea"/>
                </a:rPr>
                <a:t>요구사항 확인하기</a:t>
              </a:r>
              <a:r>
                <a:rPr kumimoji="0" lang="en-US" altLang="ko-KR" sz="1400" dirty="0">
                  <a:latin typeface="+mn-ea"/>
                  <a:ea typeface="+mn-ea"/>
                </a:rPr>
                <a:t> </a:t>
              </a:r>
            </a:p>
            <a:p>
              <a:pPr marL="92075" indent="-92075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200" dirty="0">
                <a:latin typeface="+mn-ea"/>
                <a:ea typeface="+mn-ea"/>
              </a:endParaRPr>
            </a:p>
            <a:p>
              <a:pPr marL="228600" indent="-228600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  <a:defRPr/>
              </a:pPr>
              <a:r>
                <a:rPr kumimoji="0" lang="en-US" altLang="ko-KR" sz="1200" dirty="0" smtClean="0">
                  <a:latin typeface="+mn-ea"/>
                  <a:ea typeface="+mn-ea"/>
                </a:rPr>
                <a:t>UML (Unified Modeling Language : </a:t>
              </a:r>
              <a:r>
                <a:rPr kumimoji="0" lang="ko-KR" altLang="en-US" sz="1200" dirty="0" smtClean="0">
                  <a:latin typeface="+mn-ea"/>
                  <a:ea typeface="+mn-ea"/>
                </a:rPr>
                <a:t>통합 모델링 언어</a:t>
              </a:r>
              <a:r>
                <a:rPr kumimoji="0" lang="en-US" altLang="ko-KR" sz="1200" dirty="0" smtClean="0">
                  <a:latin typeface="+mn-ea"/>
                  <a:ea typeface="+mn-ea"/>
                </a:rPr>
                <a:t>)</a:t>
              </a:r>
              <a:r>
                <a:rPr kumimoji="0" lang="en-US" altLang="ko-KR" sz="1100" dirty="0" smtClean="0">
                  <a:latin typeface="+mn-ea"/>
                  <a:ea typeface="+mn-ea"/>
                </a:rPr>
                <a:t/>
              </a:r>
              <a:br>
                <a:rPr kumimoji="0" lang="en-US" altLang="ko-KR" sz="1100" dirty="0" smtClean="0">
                  <a:latin typeface="+mn-ea"/>
                  <a:ea typeface="+mn-ea"/>
                </a:rPr>
              </a:br>
              <a:r>
                <a:rPr kumimoji="0" lang="en-US" altLang="ko-KR" sz="1100" dirty="0" smtClean="0">
                  <a:latin typeface="+mn-ea"/>
                  <a:ea typeface="+mn-ea"/>
                </a:rPr>
                <a:t>1.1 </a:t>
              </a:r>
              <a:r>
                <a:rPr kumimoji="0" lang="ko-KR" altLang="en-US" sz="1100" dirty="0" smtClean="0">
                  <a:latin typeface="+mn-ea"/>
                  <a:ea typeface="+mn-ea"/>
                </a:rPr>
                <a:t>정의</a:t>
              </a:r>
              <a:r>
                <a:rPr kumimoji="0" lang="en-US" altLang="ko-KR" sz="1100" dirty="0" smtClean="0">
                  <a:latin typeface="+mn-ea"/>
                  <a:ea typeface="+mn-ea"/>
                </a:rPr>
                <a:t/>
              </a:r>
              <a:br>
                <a:rPr kumimoji="0" lang="en-US" altLang="ko-KR" sz="1100" dirty="0" smtClean="0">
                  <a:latin typeface="+mn-ea"/>
                  <a:ea typeface="+mn-ea"/>
                </a:rPr>
              </a:br>
              <a:r>
                <a:rPr kumimoji="0" lang="ko-KR" altLang="en-US" sz="1100" dirty="0" smtClean="0">
                  <a:latin typeface="+mn-ea"/>
                  <a:ea typeface="+mn-ea"/>
                </a:rPr>
                <a:t>소프트웨어를 개발할 때 요구사항의 정의</a:t>
              </a:r>
              <a:r>
                <a:rPr kumimoji="0" lang="en-US" altLang="ko-KR" sz="1100" dirty="0" smtClean="0">
                  <a:latin typeface="+mn-ea"/>
                  <a:ea typeface="+mn-ea"/>
                </a:rPr>
                <a:t>, </a:t>
              </a:r>
              <a:r>
                <a:rPr kumimoji="0" lang="ko-KR" altLang="en-US" sz="1100" dirty="0" smtClean="0">
                  <a:latin typeface="+mn-ea"/>
                  <a:ea typeface="+mn-ea"/>
                </a:rPr>
                <a:t>분석</a:t>
              </a:r>
              <a:r>
                <a:rPr kumimoji="0" lang="en-US" altLang="ko-KR" sz="1100" dirty="0" smtClean="0">
                  <a:latin typeface="+mn-ea"/>
                  <a:ea typeface="+mn-ea"/>
                </a:rPr>
                <a:t>, </a:t>
              </a:r>
              <a:r>
                <a:rPr kumimoji="0" lang="ko-KR" altLang="en-US" sz="1100" dirty="0" smtClean="0">
                  <a:latin typeface="+mn-ea"/>
                  <a:ea typeface="+mn-ea"/>
                </a:rPr>
                <a:t>설계</a:t>
              </a:r>
              <a:r>
                <a:rPr kumimoji="0" lang="en-US" altLang="ko-KR" sz="1100" dirty="0" smtClean="0">
                  <a:latin typeface="+mn-ea"/>
                  <a:ea typeface="+mn-ea"/>
                </a:rPr>
                <a:t>, </a:t>
              </a:r>
              <a:r>
                <a:rPr kumimoji="0" lang="ko-KR" altLang="en-US" sz="1100" dirty="0" smtClean="0">
                  <a:latin typeface="+mn-ea"/>
                  <a:ea typeface="+mn-ea"/>
                </a:rPr>
                <a:t>단계의 결과물을 작성 할 때 사용되는 표준적인 표현법</a:t>
              </a:r>
              <a:r>
                <a:rPr kumimoji="0" lang="en-US" altLang="ko-KR" sz="1100" dirty="0" smtClean="0">
                  <a:latin typeface="+mn-ea"/>
                  <a:ea typeface="+mn-ea"/>
                </a:rPr>
                <a:t>.  </a:t>
              </a:r>
              <a:br>
                <a:rPr kumimoji="0" lang="en-US" altLang="ko-KR" sz="1100" dirty="0" smtClean="0">
                  <a:latin typeface="+mn-ea"/>
                  <a:ea typeface="+mn-ea"/>
                </a:rPr>
              </a:br>
              <a:r>
                <a:rPr kumimoji="0" lang="en-US" altLang="ko-KR" sz="1100" dirty="0" smtClean="0">
                  <a:latin typeface="+mn-ea"/>
                  <a:ea typeface="+mn-ea"/>
                </a:rPr>
                <a:t>1.2 </a:t>
              </a:r>
              <a:r>
                <a:rPr kumimoji="0" lang="ko-KR" altLang="en-US" sz="1100" dirty="0" smtClean="0">
                  <a:latin typeface="+mn-ea"/>
                  <a:ea typeface="+mn-ea"/>
                </a:rPr>
                <a:t>구성 다이어그램</a:t>
              </a:r>
              <a:r>
                <a:rPr kumimoji="0" lang="en-US" altLang="ko-KR" sz="1100" dirty="0" smtClean="0">
                  <a:latin typeface="+mn-ea"/>
                  <a:ea typeface="+mn-ea"/>
                </a:rPr>
                <a:t/>
              </a:r>
              <a:br>
                <a:rPr kumimoji="0" lang="en-US" altLang="ko-KR" sz="1100" dirty="0" smtClean="0">
                  <a:latin typeface="+mn-ea"/>
                  <a:ea typeface="+mn-ea"/>
                </a:rPr>
              </a:br>
              <a:r>
                <a:rPr kumimoji="0" lang="en-US" altLang="ko-KR" sz="1100" dirty="0" smtClean="0">
                  <a:latin typeface="+mn-ea"/>
                  <a:ea typeface="+mn-ea"/>
                </a:rPr>
                <a:t>1) </a:t>
              </a:r>
              <a:r>
                <a:rPr kumimoji="0" lang="ko-KR" altLang="en-US" sz="1100" dirty="0" smtClean="0">
                  <a:latin typeface="+mn-ea"/>
                  <a:ea typeface="+mn-ea"/>
                </a:rPr>
                <a:t>구조 다이어그램</a:t>
              </a:r>
              <a:r>
                <a:rPr kumimoji="0" lang="en-US" altLang="ko-KR" sz="1100" dirty="0" smtClean="0">
                  <a:latin typeface="+mn-ea"/>
                  <a:ea typeface="+mn-ea"/>
                </a:rPr>
                <a:t/>
              </a:r>
              <a:br>
                <a:rPr kumimoji="0" lang="en-US" altLang="ko-KR" sz="1100" dirty="0" smtClean="0">
                  <a:latin typeface="+mn-ea"/>
                  <a:ea typeface="+mn-ea"/>
                </a:rPr>
              </a:br>
              <a:r>
                <a:rPr kumimoji="0" lang="en-US" altLang="ko-KR" sz="1100" dirty="0" smtClean="0">
                  <a:latin typeface="+mn-ea"/>
                  <a:ea typeface="+mn-ea"/>
                </a:rPr>
                <a:t>   . </a:t>
              </a:r>
              <a:r>
                <a:rPr kumimoji="0" lang="ko-KR" altLang="en-US" sz="1100" b="1" dirty="0" smtClean="0">
                  <a:latin typeface="+mn-ea"/>
                  <a:ea typeface="+mn-ea"/>
                </a:rPr>
                <a:t>클래스 다이어그램</a:t>
              </a:r>
              <a:r>
                <a:rPr kumimoji="0" lang="en-US" altLang="ko-KR" sz="1100" dirty="0" smtClean="0">
                  <a:latin typeface="+mn-ea"/>
                  <a:ea typeface="+mn-ea"/>
                </a:rPr>
                <a:t/>
              </a:r>
              <a:br>
                <a:rPr kumimoji="0" lang="en-US" altLang="ko-KR" sz="1100" dirty="0" smtClean="0">
                  <a:latin typeface="+mn-ea"/>
                  <a:ea typeface="+mn-ea"/>
                </a:rPr>
              </a:br>
              <a:r>
                <a:rPr kumimoji="0" lang="en-US" altLang="ko-KR" sz="1100" dirty="0" smtClean="0">
                  <a:latin typeface="+mn-ea"/>
                  <a:ea typeface="+mn-ea"/>
                </a:rPr>
                <a:t>   . </a:t>
              </a:r>
              <a:r>
                <a:rPr kumimoji="0" lang="ko-KR" altLang="en-US" sz="1100" dirty="0" smtClean="0">
                  <a:latin typeface="+mn-ea"/>
                  <a:ea typeface="+mn-ea"/>
                </a:rPr>
                <a:t>객체 다이어그램</a:t>
              </a:r>
              <a:r>
                <a:rPr kumimoji="0" lang="en-US" altLang="ko-KR" sz="1100" dirty="0" smtClean="0">
                  <a:latin typeface="+mn-ea"/>
                  <a:ea typeface="+mn-ea"/>
                </a:rPr>
                <a:t/>
              </a:r>
              <a:br>
                <a:rPr kumimoji="0" lang="en-US" altLang="ko-KR" sz="1100" dirty="0" smtClean="0">
                  <a:latin typeface="+mn-ea"/>
                  <a:ea typeface="+mn-ea"/>
                </a:rPr>
              </a:br>
              <a:r>
                <a:rPr kumimoji="0" lang="en-US" altLang="ko-KR" sz="1100" dirty="0" smtClean="0">
                  <a:latin typeface="+mn-ea"/>
                  <a:ea typeface="+mn-ea"/>
                </a:rPr>
                <a:t>   . </a:t>
              </a:r>
              <a:r>
                <a:rPr kumimoji="0" lang="ko-KR" altLang="en-US" sz="1100" dirty="0" smtClean="0">
                  <a:latin typeface="+mn-ea"/>
                  <a:ea typeface="+mn-ea"/>
                </a:rPr>
                <a:t>패키지 다이어그램</a:t>
              </a:r>
              <a:r>
                <a:rPr kumimoji="0" lang="en-US" altLang="ko-KR" sz="1100" b="1" dirty="0" smtClean="0">
                  <a:latin typeface="+mn-ea"/>
                  <a:ea typeface="+mn-ea"/>
                </a:rPr>
                <a:t>	       -&gt; </a:t>
              </a:r>
              <a:r>
                <a:rPr kumimoji="0" lang="ko-KR" altLang="en-US" sz="1100" b="1" dirty="0" smtClean="0">
                  <a:latin typeface="+mn-ea"/>
                  <a:ea typeface="+mn-ea"/>
                </a:rPr>
                <a:t>논리적 수준</a:t>
              </a:r>
              <a:r>
                <a:rPr kumimoji="0" lang="en-US" altLang="ko-KR" sz="1100" b="1" dirty="0" smtClean="0">
                  <a:latin typeface="+mn-ea"/>
                  <a:ea typeface="+mn-ea"/>
                </a:rPr>
                <a:t>	</a:t>
              </a:r>
              <a:r>
                <a:rPr kumimoji="0" lang="en-US" altLang="ko-KR" sz="1100" dirty="0" smtClean="0">
                  <a:latin typeface="+mn-ea"/>
                  <a:ea typeface="+mn-ea"/>
                </a:rPr>
                <a:t/>
              </a:r>
              <a:br>
                <a:rPr kumimoji="0" lang="en-US" altLang="ko-KR" sz="1100" dirty="0" smtClean="0">
                  <a:latin typeface="+mn-ea"/>
                  <a:ea typeface="+mn-ea"/>
                </a:rPr>
              </a:br>
              <a:r>
                <a:rPr kumimoji="0" lang="en-US" altLang="ko-KR" sz="1100" dirty="0" smtClean="0">
                  <a:latin typeface="+mn-ea"/>
                  <a:ea typeface="+mn-ea"/>
                </a:rPr>
                <a:t>   . </a:t>
              </a:r>
              <a:r>
                <a:rPr kumimoji="0" lang="ko-KR" altLang="en-US" sz="1100" dirty="0" smtClean="0">
                  <a:latin typeface="+mn-ea"/>
                  <a:ea typeface="+mn-ea"/>
                </a:rPr>
                <a:t>컴포넌트 다이어그램</a:t>
              </a:r>
              <a:r>
                <a:rPr kumimoji="0" lang="en-US" altLang="ko-KR" sz="1100" dirty="0" smtClean="0">
                  <a:latin typeface="+mn-ea"/>
                  <a:ea typeface="+mn-ea"/>
                </a:rPr>
                <a:t/>
              </a:r>
              <a:br>
                <a:rPr kumimoji="0" lang="en-US" altLang="ko-KR" sz="1100" dirty="0" smtClean="0">
                  <a:latin typeface="+mn-ea"/>
                  <a:ea typeface="+mn-ea"/>
                </a:rPr>
              </a:br>
              <a:r>
                <a:rPr kumimoji="0" lang="en-US" altLang="ko-KR" sz="1100" dirty="0" smtClean="0">
                  <a:latin typeface="+mn-ea"/>
                  <a:ea typeface="+mn-ea"/>
                </a:rPr>
                <a:t>   . </a:t>
              </a:r>
              <a:r>
                <a:rPr kumimoji="0" lang="ko-KR" altLang="en-US" sz="1100" dirty="0" smtClean="0">
                  <a:latin typeface="+mn-ea"/>
                  <a:ea typeface="+mn-ea"/>
                </a:rPr>
                <a:t>복합구조 다이어그램</a:t>
              </a:r>
              <a:r>
                <a:rPr kumimoji="0" lang="en-US" altLang="ko-KR" sz="1100" dirty="0" smtClean="0">
                  <a:latin typeface="+mn-ea"/>
                  <a:ea typeface="+mn-ea"/>
                </a:rPr>
                <a:t/>
              </a:r>
              <a:br>
                <a:rPr kumimoji="0" lang="en-US" altLang="ko-KR" sz="1100" dirty="0" smtClean="0">
                  <a:latin typeface="+mn-ea"/>
                  <a:ea typeface="+mn-ea"/>
                </a:rPr>
              </a:br>
              <a:r>
                <a:rPr kumimoji="0" lang="en-US" altLang="ko-KR" sz="1100" dirty="0" smtClean="0">
                  <a:latin typeface="+mn-ea"/>
                  <a:ea typeface="+mn-ea"/>
                </a:rPr>
                <a:t>   . </a:t>
              </a:r>
              <a:r>
                <a:rPr kumimoji="0" lang="ko-KR" altLang="en-US" sz="1100" dirty="0" smtClean="0">
                  <a:latin typeface="+mn-ea"/>
                  <a:ea typeface="+mn-ea"/>
                </a:rPr>
                <a:t>배치 다이어그램         </a:t>
              </a:r>
              <a:r>
                <a:rPr kumimoji="0" lang="en-US" altLang="ko-KR" sz="1100" b="1" dirty="0" smtClean="0">
                  <a:latin typeface="+mn-ea"/>
                  <a:ea typeface="+mn-ea"/>
                </a:rPr>
                <a:t>-----&gt; </a:t>
              </a:r>
              <a:r>
                <a:rPr kumimoji="0" lang="ko-KR" altLang="en-US" sz="1100" b="1" dirty="0" smtClean="0">
                  <a:latin typeface="+mn-ea"/>
                  <a:ea typeface="+mn-ea"/>
                </a:rPr>
                <a:t>물리적 수준</a:t>
              </a:r>
              <a:r>
                <a:rPr kumimoji="0" lang="en-US" altLang="ko-KR" sz="1100" dirty="0" smtClean="0">
                  <a:latin typeface="+mn-ea"/>
                  <a:ea typeface="+mn-ea"/>
                </a:rPr>
                <a:t/>
              </a:r>
              <a:br>
                <a:rPr kumimoji="0" lang="en-US" altLang="ko-KR" sz="1100" dirty="0" smtClean="0">
                  <a:latin typeface="+mn-ea"/>
                  <a:ea typeface="+mn-ea"/>
                </a:rPr>
              </a:br>
              <a:r>
                <a:rPr kumimoji="0" lang="en-US" altLang="ko-KR" sz="1100" dirty="0" smtClean="0">
                  <a:latin typeface="+mn-ea"/>
                  <a:ea typeface="+mn-ea"/>
                </a:rPr>
                <a:t>2) </a:t>
              </a:r>
              <a:r>
                <a:rPr kumimoji="0" lang="ko-KR" altLang="en-US" sz="1100" dirty="0" smtClean="0">
                  <a:latin typeface="+mn-ea"/>
                  <a:ea typeface="+mn-ea"/>
                </a:rPr>
                <a:t>행위 다이어그램</a:t>
              </a:r>
              <a:r>
                <a:rPr kumimoji="0" lang="en-US" altLang="ko-KR" sz="1100" dirty="0" smtClean="0">
                  <a:latin typeface="+mn-ea"/>
                  <a:ea typeface="+mn-ea"/>
                </a:rPr>
                <a:t/>
              </a:r>
              <a:br>
                <a:rPr kumimoji="0" lang="en-US" altLang="ko-KR" sz="1100" dirty="0" smtClean="0">
                  <a:latin typeface="+mn-ea"/>
                  <a:ea typeface="+mn-ea"/>
                </a:rPr>
              </a:br>
              <a:r>
                <a:rPr kumimoji="0" lang="en-US" altLang="ko-KR" sz="1100" dirty="0" smtClean="0">
                  <a:latin typeface="+mn-ea"/>
                  <a:ea typeface="+mn-ea"/>
                </a:rPr>
                <a:t>   . </a:t>
              </a:r>
              <a:r>
                <a:rPr kumimoji="0" lang="ko-KR" altLang="en-US" sz="1100" b="1" dirty="0" err="1" smtClean="0">
                  <a:latin typeface="+mn-ea"/>
                  <a:ea typeface="+mn-ea"/>
                </a:rPr>
                <a:t>유스</a:t>
              </a:r>
              <a:r>
                <a:rPr kumimoji="0" lang="ko-KR" altLang="en-US" sz="1100" b="1" dirty="0" smtClean="0">
                  <a:latin typeface="+mn-ea"/>
                  <a:ea typeface="+mn-ea"/>
                </a:rPr>
                <a:t> 케이스 다이어그램</a:t>
              </a:r>
              <a:r>
                <a:rPr kumimoji="0" lang="en-US" altLang="ko-KR" sz="1100" dirty="0" smtClean="0">
                  <a:latin typeface="+mn-ea"/>
                  <a:ea typeface="+mn-ea"/>
                </a:rPr>
                <a:t/>
              </a:r>
              <a:br>
                <a:rPr kumimoji="0" lang="en-US" altLang="ko-KR" sz="1100" dirty="0" smtClean="0">
                  <a:latin typeface="+mn-ea"/>
                  <a:ea typeface="+mn-ea"/>
                </a:rPr>
              </a:br>
              <a:r>
                <a:rPr kumimoji="0" lang="en-US" altLang="ko-KR" sz="1100" dirty="0" smtClean="0">
                  <a:latin typeface="+mn-ea"/>
                  <a:ea typeface="+mn-ea"/>
                </a:rPr>
                <a:t>   . </a:t>
              </a:r>
              <a:r>
                <a:rPr kumimoji="0" lang="ko-KR" altLang="en-US" sz="1100" dirty="0" smtClean="0">
                  <a:latin typeface="+mn-ea"/>
                  <a:ea typeface="+mn-ea"/>
                </a:rPr>
                <a:t>상태 다이어그램</a:t>
              </a:r>
              <a:r>
                <a:rPr kumimoji="0" lang="en-US" altLang="ko-KR" sz="1100" dirty="0" smtClean="0">
                  <a:latin typeface="+mn-ea"/>
                  <a:ea typeface="+mn-ea"/>
                </a:rPr>
                <a:t/>
              </a:r>
              <a:br>
                <a:rPr kumimoji="0" lang="en-US" altLang="ko-KR" sz="1100" dirty="0" smtClean="0">
                  <a:latin typeface="+mn-ea"/>
                  <a:ea typeface="+mn-ea"/>
                </a:rPr>
              </a:br>
              <a:r>
                <a:rPr kumimoji="0" lang="en-US" altLang="ko-KR" sz="1100" dirty="0" smtClean="0">
                  <a:latin typeface="+mn-ea"/>
                  <a:ea typeface="+mn-ea"/>
                </a:rPr>
                <a:t>   . </a:t>
              </a:r>
              <a:r>
                <a:rPr kumimoji="0" lang="ko-KR" altLang="en-US" sz="1100" b="1" dirty="0" smtClean="0">
                  <a:latin typeface="+mn-ea"/>
                  <a:ea typeface="+mn-ea"/>
                </a:rPr>
                <a:t>활동 다이어그램</a:t>
              </a:r>
              <a:r>
                <a:rPr kumimoji="0" lang="en-US" altLang="ko-KR" sz="1100" b="1" dirty="0" smtClean="0">
                  <a:latin typeface="+mn-ea"/>
                  <a:ea typeface="+mn-ea"/>
                </a:rPr>
                <a:t/>
              </a:r>
              <a:br>
                <a:rPr kumimoji="0" lang="en-US" altLang="ko-KR" sz="1100" b="1" dirty="0" smtClean="0">
                  <a:latin typeface="+mn-ea"/>
                  <a:ea typeface="+mn-ea"/>
                </a:rPr>
              </a:br>
              <a:r>
                <a:rPr kumimoji="0" lang="en-US" altLang="ko-KR" sz="1100" dirty="0" smtClean="0">
                  <a:latin typeface="+mn-ea"/>
                  <a:ea typeface="+mn-ea"/>
                </a:rPr>
                <a:t>   . </a:t>
              </a:r>
              <a:r>
                <a:rPr kumimoji="0" lang="ko-KR" altLang="en-US" sz="1100" dirty="0" smtClean="0">
                  <a:latin typeface="+mn-ea"/>
                  <a:ea typeface="+mn-ea"/>
                </a:rPr>
                <a:t>시퀀스 다이어그램</a:t>
              </a:r>
              <a:r>
                <a:rPr kumimoji="0" lang="en-US" altLang="ko-KR" sz="1100" dirty="0" smtClean="0">
                  <a:latin typeface="+mn-ea"/>
                  <a:ea typeface="+mn-ea"/>
                </a:rPr>
                <a:t/>
              </a:r>
              <a:br>
                <a:rPr kumimoji="0" lang="en-US" altLang="ko-KR" sz="1100" dirty="0" smtClean="0">
                  <a:latin typeface="+mn-ea"/>
                  <a:ea typeface="+mn-ea"/>
                </a:rPr>
              </a:br>
              <a:r>
                <a:rPr kumimoji="0" lang="en-US" altLang="ko-KR" sz="1100" dirty="0" smtClean="0">
                  <a:latin typeface="+mn-ea"/>
                  <a:ea typeface="+mn-ea"/>
                </a:rPr>
                <a:t>   . </a:t>
              </a:r>
              <a:r>
                <a:rPr kumimoji="0" lang="ko-KR" altLang="en-US" sz="1100" dirty="0" smtClean="0">
                  <a:latin typeface="+mn-ea"/>
                  <a:ea typeface="+mn-ea"/>
                </a:rPr>
                <a:t>통신 다이어그램</a:t>
              </a:r>
              <a:r>
                <a:rPr kumimoji="0" lang="en-US" altLang="ko-KR" sz="1100" dirty="0" smtClean="0">
                  <a:latin typeface="+mn-ea"/>
                  <a:ea typeface="+mn-ea"/>
                </a:rPr>
                <a:t/>
              </a:r>
              <a:br>
                <a:rPr kumimoji="0" lang="en-US" altLang="ko-KR" sz="1100" dirty="0" smtClean="0">
                  <a:latin typeface="+mn-ea"/>
                  <a:ea typeface="+mn-ea"/>
                </a:rPr>
              </a:br>
              <a:r>
                <a:rPr kumimoji="0" lang="en-US" altLang="ko-KR" sz="1100" dirty="0" smtClean="0">
                  <a:latin typeface="+mn-ea"/>
                  <a:ea typeface="+mn-ea"/>
                </a:rPr>
                <a:t>   . </a:t>
              </a:r>
              <a:r>
                <a:rPr kumimoji="0" lang="ko-KR" altLang="en-US" sz="1100" dirty="0" smtClean="0">
                  <a:latin typeface="+mn-ea"/>
                  <a:ea typeface="+mn-ea"/>
                </a:rPr>
                <a:t>상호작용개요 다이어그램</a:t>
              </a:r>
              <a:r>
                <a:rPr kumimoji="0" lang="en-US" altLang="ko-KR" sz="1100" dirty="0" smtClean="0">
                  <a:latin typeface="+mn-ea"/>
                  <a:ea typeface="+mn-ea"/>
                </a:rPr>
                <a:t/>
              </a:r>
              <a:br>
                <a:rPr kumimoji="0" lang="en-US" altLang="ko-KR" sz="1100" dirty="0" smtClean="0">
                  <a:latin typeface="+mn-ea"/>
                  <a:ea typeface="+mn-ea"/>
                </a:rPr>
              </a:br>
              <a:r>
                <a:rPr kumimoji="0" lang="en-US" altLang="ko-KR" sz="1100" dirty="0" smtClean="0">
                  <a:latin typeface="+mn-ea"/>
                  <a:ea typeface="+mn-ea"/>
                </a:rPr>
                <a:t>   . </a:t>
              </a:r>
              <a:r>
                <a:rPr kumimoji="0" lang="ko-KR" altLang="en-US" sz="1100" dirty="0" smtClean="0">
                  <a:latin typeface="+mn-ea"/>
                  <a:ea typeface="+mn-ea"/>
                </a:rPr>
                <a:t>타이밍 다이어그램</a:t>
              </a:r>
              <a:endParaRPr kumimoji="0" lang="en-US" altLang="ko-KR" sz="1100" dirty="0" smtClean="0">
                <a:latin typeface="+mn-ea"/>
                <a:ea typeface="+mn-ea"/>
              </a:endParaRPr>
            </a:p>
            <a:p>
              <a:pPr marL="228600" indent="-228600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  <a:defRPr/>
              </a:pPr>
              <a:endParaRPr kumimoji="0" lang="en-US" altLang="ko-KR" sz="1100" dirty="0">
                <a:latin typeface="+mn-ea"/>
                <a:ea typeface="+mn-ea"/>
              </a:endParaRPr>
            </a:p>
            <a:p>
              <a:pPr marL="228600" indent="-228600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  <a:defRPr/>
              </a:pPr>
              <a:endParaRPr kumimoji="0" lang="en-US" altLang="ko-KR" sz="1100" dirty="0" smtClean="0">
                <a:latin typeface="+mn-ea"/>
                <a:ea typeface="+mn-ea"/>
              </a:endParaRPr>
            </a:p>
            <a:p>
              <a:pPr marL="228600" indent="-228600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  <a:defRPr/>
              </a:pPr>
              <a:endParaRPr kumimoji="0" lang="en-US" altLang="ko-KR" sz="1100" dirty="0">
                <a:latin typeface="+mn-ea"/>
                <a:ea typeface="+mn-ea"/>
              </a:endParaRPr>
            </a:p>
            <a:p>
              <a:pPr marL="228600" indent="-228600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  <a:defRPr/>
              </a:pPr>
              <a:endParaRPr kumimoji="0" lang="en-US" altLang="ko-KR" sz="1100" dirty="0" smtClean="0">
                <a:latin typeface="+mn-ea"/>
                <a:ea typeface="+mn-ea"/>
              </a:endParaRPr>
            </a:p>
            <a:p>
              <a:pPr marL="228600" indent="-228600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  <a:defRPr/>
              </a:pPr>
              <a:endParaRPr kumimoji="0" lang="en-US" altLang="ko-KR" sz="1100" dirty="0">
                <a:latin typeface="+mn-ea"/>
                <a:ea typeface="+mn-ea"/>
              </a:endParaRPr>
            </a:p>
            <a:p>
              <a:pPr marL="228600" indent="-228600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  <a:defRPr/>
              </a:pPr>
              <a:endParaRPr kumimoji="0" lang="en-US" altLang="ko-KR" sz="1100" dirty="0" smtClean="0">
                <a:latin typeface="+mn-ea"/>
                <a:ea typeface="+mn-ea"/>
              </a:endParaRPr>
            </a:p>
            <a:p>
              <a:pPr marL="228600" indent="-228600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  <a:defRPr/>
              </a:pPr>
              <a:endParaRPr kumimoji="0" lang="en-US" altLang="ko-KR" sz="1100" dirty="0">
                <a:latin typeface="+mn-ea"/>
                <a:ea typeface="+mn-ea"/>
              </a:endParaRPr>
            </a:p>
            <a:p>
              <a:pPr marL="228600" indent="-228600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  <a:defRPr/>
              </a:pPr>
              <a:endParaRPr kumimoji="0" lang="en-US" altLang="ko-KR" sz="1100" dirty="0" smtClean="0">
                <a:latin typeface="+mn-ea"/>
                <a:ea typeface="+mn-ea"/>
              </a:endParaRPr>
            </a:p>
            <a:p>
              <a:pPr marL="228600" indent="-228600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  <a:defRPr/>
              </a:pPr>
              <a:endParaRPr kumimoji="0" lang="en-US" altLang="ko-KR" sz="1100" dirty="0">
                <a:latin typeface="+mn-ea"/>
                <a:ea typeface="+mn-ea"/>
              </a:endParaRPr>
            </a:p>
            <a:p>
              <a:pPr marL="228600" indent="-228600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  <a:defRPr/>
              </a:pPr>
              <a:endParaRPr kumimoji="0" lang="en-US" altLang="ko-KR" sz="1100" dirty="0" smtClean="0">
                <a:latin typeface="+mn-ea"/>
                <a:ea typeface="+mn-ea"/>
              </a:endParaRPr>
            </a:p>
            <a:p>
              <a:pPr marL="228600" indent="-228600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  <a:defRPr/>
              </a:pPr>
              <a:endParaRPr kumimoji="0" lang="en-US" altLang="ko-KR" sz="1100" dirty="0">
                <a:latin typeface="+mn-ea"/>
                <a:ea typeface="+mn-ea"/>
              </a:endParaRPr>
            </a:p>
            <a:p>
              <a:pPr marL="228600" indent="-228600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  <a:defRPr/>
              </a:pPr>
              <a:endParaRPr kumimoji="0" lang="en-US" altLang="ko-KR" sz="1100" dirty="0" smtClean="0">
                <a:latin typeface="+mn-ea"/>
                <a:ea typeface="+mn-ea"/>
              </a:endParaRPr>
            </a:p>
            <a:p>
              <a:pPr marL="228600" indent="-228600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  <a:defRPr/>
              </a:pPr>
              <a:endParaRPr kumimoji="0" lang="en-US" altLang="ko-KR" sz="1100" dirty="0">
                <a:latin typeface="+mn-ea"/>
                <a:ea typeface="+mn-ea"/>
              </a:endParaRPr>
            </a:p>
            <a:p>
              <a:pPr marL="228600" indent="-228600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  <a:defRPr/>
              </a:pPr>
              <a:endParaRPr kumimoji="0" lang="en-US" altLang="ko-KR" sz="1100" dirty="0" smtClean="0">
                <a:latin typeface="+mn-ea"/>
                <a:ea typeface="+mn-ea"/>
              </a:endParaRPr>
            </a:p>
            <a:p>
              <a:pPr marL="228600" indent="-228600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  <a:defRPr/>
              </a:pPr>
              <a:r>
                <a:rPr kumimoji="0" lang="en-US" altLang="ko-KR" sz="1100" dirty="0" smtClean="0">
                  <a:latin typeface="+mn-ea"/>
                  <a:ea typeface="+mn-ea"/>
                </a:rPr>
                <a:t>*** </a:t>
              </a:r>
              <a:r>
                <a:rPr kumimoji="0" lang="en-US" altLang="ko-KR" sz="1100" dirty="0">
                  <a:latin typeface="+mn-ea"/>
                  <a:ea typeface="+mn-ea"/>
                </a:rPr>
                <a:t>UML </a:t>
              </a:r>
              <a:r>
                <a:rPr kumimoji="0" lang="ko-KR" altLang="en-US" sz="1100" dirty="0">
                  <a:latin typeface="+mn-ea"/>
                  <a:ea typeface="+mn-ea"/>
                </a:rPr>
                <a:t>작성 툴</a:t>
              </a:r>
              <a:r>
                <a:rPr kumimoji="0" lang="en-US" altLang="ko-KR" sz="1100" dirty="0">
                  <a:latin typeface="+mn-ea"/>
                  <a:ea typeface="+mn-ea"/>
                </a:rPr>
                <a:t/>
              </a:r>
              <a:br>
                <a:rPr kumimoji="0" lang="en-US" altLang="ko-KR" sz="1100" dirty="0">
                  <a:latin typeface="+mn-ea"/>
                  <a:ea typeface="+mn-ea"/>
                </a:rPr>
              </a:br>
              <a:r>
                <a:rPr kumimoji="0" lang="en-US" altLang="ko-KR" sz="1100" dirty="0">
                  <a:latin typeface="+mn-ea"/>
                  <a:ea typeface="+mn-ea"/>
                </a:rPr>
                <a:t>=&gt; http://</a:t>
              </a:r>
              <a:r>
                <a:rPr kumimoji="0" lang="en-US" altLang="ko-KR" sz="1100" dirty="0" smtClean="0">
                  <a:latin typeface="+mn-ea"/>
                  <a:ea typeface="+mn-ea"/>
                </a:rPr>
                <a:t>www.egovframe.go.kr/wiki/doku.php?id=egovframework:dev2:imp:editor:uml_editor</a:t>
              </a:r>
              <a:endParaRPr kumimoji="0" lang="en-US" altLang="ko-KR" sz="1100" dirty="0">
                <a:latin typeface="+mn-ea"/>
                <a:ea typeface="+mn-ea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l="15485" t="35377" r="6578" b="9057"/>
            <a:stretch/>
          </p:blipFill>
          <p:spPr>
            <a:xfrm>
              <a:off x="854931" y="5539771"/>
              <a:ext cx="5040561" cy="273630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C:\Users\admin\Desktop\그린컴2기\새 폴더\aj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8812" y="456249"/>
            <a:ext cx="5554663" cy="83343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C:\Users\admin\Desktop\그린컴2기\새 폴더\aj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3590" y="428596"/>
            <a:ext cx="5578476" cy="83581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C:\Users\admin\Desktop\그린컴2기\새 폴더\aj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5535" y="581054"/>
            <a:ext cx="5508625" cy="83343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C:\Users\admin\Desktop\그린컴2기\새 폴더\aj1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0474" y="457229"/>
            <a:ext cx="5600700" cy="83581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0800" y="142875"/>
            <a:ext cx="6664325" cy="74787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92075" indent="-92075" eaLnBrk="1" fontAlgn="auto" latinLnBrk="1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dirty="0">
                <a:latin typeface="+mn-ea"/>
                <a:ea typeface="+mn-ea"/>
              </a:rPr>
              <a:t>***  UI </a:t>
            </a:r>
            <a:r>
              <a:rPr kumimoji="0" lang="ko-KR" altLang="en-US" sz="1400" dirty="0">
                <a:latin typeface="+mn-ea"/>
                <a:ea typeface="+mn-ea"/>
              </a:rPr>
              <a:t>요구사항 확인하기</a:t>
            </a:r>
            <a:r>
              <a:rPr kumimoji="0" lang="en-US" altLang="ko-KR" sz="1400" dirty="0">
                <a:latin typeface="+mn-ea"/>
                <a:ea typeface="+mn-ea"/>
              </a:rPr>
              <a:t> </a:t>
            </a:r>
          </a:p>
          <a:p>
            <a:pPr marL="92075" indent="-92075" eaLnBrk="1" fontAlgn="auto" latinLnBrk="1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28600" indent="-228600" eaLnBrk="1" fontAlgn="auto" latinLnBrk="1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latin typeface="+mn-ea"/>
                <a:ea typeface="+mn-ea"/>
              </a:rPr>
              <a:t>2. Use Case </a:t>
            </a:r>
            <a:r>
              <a:rPr kumimoji="0" lang="ko-KR" altLang="en-US" sz="1200" dirty="0">
                <a:latin typeface="+mn-ea"/>
                <a:ea typeface="+mn-ea"/>
              </a:rPr>
              <a:t>상세</a:t>
            </a:r>
            <a:r>
              <a:rPr kumimoji="0" lang="en-US" altLang="ko-KR" sz="1100" dirty="0">
                <a:latin typeface="+mn-ea"/>
                <a:ea typeface="+mn-ea"/>
              </a:rPr>
              <a:t/>
            </a:r>
            <a:br>
              <a:rPr kumimoji="0" lang="en-US" altLang="ko-KR" sz="1100" dirty="0">
                <a:latin typeface="+mn-ea"/>
                <a:ea typeface="+mn-ea"/>
              </a:rPr>
            </a:br>
            <a:r>
              <a:rPr kumimoji="0" lang="en-US" altLang="ko-KR" sz="1100" dirty="0">
                <a:latin typeface="+mn-ea"/>
                <a:ea typeface="+mn-ea"/>
              </a:rPr>
              <a:t>2.1 </a:t>
            </a:r>
            <a:r>
              <a:rPr kumimoji="0" lang="ko-KR" altLang="en-US" sz="1100" dirty="0" err="1">
                <a:latin typeface="+mn-ea"/>
                <a:ea typeface="+mn-ea"/>
              </a:rPr>
              <a:t>유스</a:t>
            </a:r>
            <a:r>
              <a:rPr kumimoji="0" lang="ko-KR" altLang="en-US" sz="1100" dirty="0">
                <a:latin typeface="+mn-ea"/>
                <a:ea typeface="+mn-ea"/>
              </a:rPr>
              <a:t> 케이스 </a:t>
            </a:r>
            <a:r>
              <a:rPr kumimoji="0" lang="en-US" altLang="ko-KR" sz="1100" dirty="0">
                <a:latin typeface="+mn-ea"/>
                <a:ea typeface="+mn-ea"/>
              </a:rPr>
              <a:t>&amp; </a:t>
            </a:r>
            <a:r>
              <a:rPr kumimoji="0" lang="ko-KR" altLang="en-US" sz="1100" dirty="0" err="1">
                <a:latin typeface="+mn-ea"/>
                <a:ea typeface="+mn-ea"/>
              </a:rPr>
              <a:t>유스</a:t>
            </a:r>
            <a:r>
              <a:rPr kumimoji="0" lang="ko-KR" altLang="en-US" sz="1100" dirty="0">
                <a:latin typeface="+mn-ea"/>
                <a:ea typeface="+mn-ea"/>
              </a:rPr>
              <a:t> 케이스 다이어그램 </a:t>
            </a:r>
            <a:r>
              <a:rPr kumimoji="0" lang="en-US" altLang="ko-KR" sz="1100" dirty="0">
                <a:latin typeface="+mn-ea"/>
                <a:ea typeface="+mn-ea"/>
              </a:rPr>
              <a:t/>
            </a:r>
            <a:br>
              <a:rPr kumimoji="0" lang="en-US" altLang="ko-KR" sz="1100" dirty="0">
                <a:latin typeface="+mn-ea"/>
                <a:ea typeface="+mn-ea"/>
              </a:rPr>
            </a:br>
            <a:r>
              <a:rPr kumimoji="0" lang="en-US" altLang="ko-KR" sz="1100" dirty="0">
                <a:latin typeface="+mn-ea"/>
                <a:ea typeface="+mn-ea"/>
              </a:rPr>
              <a:t>     </a:t>
            </a:r>
            <a:r>
              <a:rPr kumimoji="0" lang="ko-KR" altLang="en-US" sz="1100" dirty="0">
                <a:latin typeface="+mn-ea"/>
                <a:ea typeface="+mn-ea"/>
              </a:rPr>
              <a:t>시스템의 </a:t>
            </a:r>
            <a:r>
              <a:rPr kumimoji="0" lang="ko-KR" altLang="en-US" sz="1100" b="1" dirty="0">
                <a:latin typeface="+mn-ea"/>
                <a:ea typeface="+mn-ea"/>
              </a:rPr>
              <a:t>기능적 요구사항을 </a:t>
            </a:r>
            <a:r>
              <a:rPr kumimoji="0" lang="ko-KR" altLang="en-US" sz="1100" dirty="0">
                <a:latin typeface="+mn-ea"/>
                <a:ea typeface="+mn-ea"/>
              </a:rPr>
              <a:t>표현 할 때 사용되는 </a:t>
            </a:r>
            <a:r>
              <a:rPr kumimoji="0" lang="en-US" altLang="ko-KR" sz="1100" dirty="0">
                <a:latin typeface="+mn-ea"/>
                <a:ea typeface="+mn-ea"/>
              </a:rPr>
              <a:t>UML </a:t>
            </a:r>
            <a:r>
              <a:rPr kumimoji="0" lang="ko-KR" altLang="en-US" sz="1100" dirty="0">
                <a:latin typeface="+mn-ea"/>
                <a:ea typeface="+mn-ea"/>
              </a:rPr>
              <a:t>이 유스 케이스 다이어그램 이며</a:t>
            </a:r>
            <a:r>
              <a:rPr kumimoji="0" lang="en-US" altLang="ko-KR" sz="1100" dirty="0">
                <a:latin typeface="+mn-ea"/>
                <a:ea typeface="+mn-ea"/>
              </a:rPr>
              <a:t/>
            </a:r>
            <a:br>
              <a:rPr kumimoji="0" lang="en-US" altLang="ko-KR" sz="1100" dirty="0">
                <a:latin typeface="+mn-ea"/>
                <a:ea typeface="+mn-ea"/>
              </a:rPr>
            </a:br>
            <a:r>
              <a:rPr kumimoji="0" lang="en-US" altLang="ko-KR" sz="1100" dirty="0">
                <a:latin typeface="+mn-ea"/>
                <a:ea typeface="+mn-ea"/>
              </a:rPr>
              <a:t>     </a:t>
            </a:r>
            <a:r>
              <a:rPr kumimoji="0" lang="ko-KR" altLang="en-US" sz="1100" dirty="0">
                <a:latin typeface="+mn-ea"/>
                <a:ea typeface="+mn-ea"/>
              </a:rPr>
              <a:t>이때 시스템이 제공할 기능을 사용자의 관점에서 </a:t>
            </a:r>
            <a:r>
              <a:rPr kumimoji="0" lang="en-US" altLang="ko-KR" sz="1100" dirty="0">
                <a:latin typeface="+mn-ea"/>
                <a:ea typeface="+mn-ea"/>
              </a:rPr>
              <a:t>( </a:t>
            </a:r>
            <a:r>
              <a:rPr kumimoji="0" lang="ko-KR" altLang="en-US" sz="1100" dirty="0">
                <a:latin typeface="+mn-ea"/>
                <a:ea typeface="+mn-ea"/>
              </a:rPr>
              <a:t>개발자가 아닌</a:t>
            </a:r>
            <a:r>
              <a:rPr kumimoji="0" lang="en-US" altLang="ko-KR" sz="1100" dirty="0">
                <a:latin typeface="+mn-ea"/>
                <a:ea typeface="+mn-ea"/>
              </a:rPr>
              <a:t>)  </a:t>
            </a:r>
            <a:r>
              <a:rPr kumimoji="0" lang="ko-KR" altLang="en-US" sz="1100" dirty="0">
                <a:latin typeface="+mn-ea"/>
                <a:ea typeface="+mn-ea"/>
              </a:rPr>
              <a:t>표현하는 도구가</a:t>
            </a:r>
            <a:r>
              <a:rPr kumimoji="0" lang="en-US" altLang="ko-KR" sz="1100" dirty="0">
                <a:latin typeface="+mn-ea"/>
                <a:ea typeface="+mn-ea"/>
              </a:rPr>
              <a:t/>
            </a:r>
            <a:br>
              <a:rPr kumimoji="0" lang="en-US" altLang="ko-KR" sz="1100" dirty="0">
                <a:latin typeface="+mn-ea"/>
                <a:ea typeface="+mn-ea"/>
              </a:rPr>
            </a:br>
            <a:r>
              <a:rPr kumimoji="0" lang="en-US" altLang="ko-KR" sz="1100" dirty="0">
                <a:latin typeface="+mn-ea"/>
                <a:ea typeface="+mn-ea"/>
              </a:rPr>
              <a:t>    </a:t>
            </a:r>
            <a:r>
              <a:rPr kumimoji="0" lang="ko-KR" altLang="en-US" sz="1100" dirty="0">
                <a:latin typeface="+mn-ea"/>
                <a:ea typeface="+mn-ea"/>
              </a:rPr>
              <a:t> </a:t>
            </a:r>
            <a:r>
              <a:rPr kumimoji="0" lang="ko-KR" altLang="en-US" sz="1100" dirty="0" err="1">
                <a:latin typeface="+mn-ea"/>
                <a:ea typeface="+mn-ea"/>
              </a:rPr>
              <a:t>유스</a:t>
            </a:r>
            <a:r>
              <a:rPr kumimoji="0" lang="ko-KR" altLang="en-US" sz="1100" dirty="0">
                <a:latin typeface="+mn-ea"/>
                <a:ea typeface="+mn-ea"/>
              </a:rPr>
              <a:t> 케이스</a:t>
            </a:r>
            <a:r>
              <a:rPr kumimoji="0" lang="en-US" altLang="ko-KR" sz="1100" dirty="0">
                <a:latin typeface="+mn-ea"/>
                <a:ea typeface="+mn-ea"/>
              </a:rPr>
              <a:t> </a:t>
            </a:r>
            <a:r>
              <a:rPr kumimoji="0" lang="ko-KR" altLang="en-US" sz="1100" dirty="0">
                <a:latin typeface="+mn-ea"/>
                <a:ea typeface="+mn-ea"/>
              </a:rPr>
              <a:t>이다</a:t>
            </a:r>
            <a:r>
              <a:rPr kumimoji="0" lang="en-US" altLang="ko-KR" sz="1100" dirty="0">
                <a:latin typeface="+mn-ea"/>
                <a:ea typeface="+mn-ea"/>
              </a:rPr>
              <a:t>.	</a:t>
            </a:r>
            <a:br>
              <a:rPr kumimoji="0" lang="en-US" altLang="ko-KR" sz="1100" dirty="0">
                <a:latin typeface="+mn-ea"/>
                <a:ea typeface="+mn-ea"/>
              </a:rPr>
            </a:br>
            <a:r>
              <a:rPr kumimoji="0" lang="en-US" altLang="ko-KR" sz="1100" dirty="0">
                <a:latin typeface="+mn-ea"/>
                <a:ea typeface="+mn-ea"/>
              </a:rPr>
              <a:t>     </a:t>
            </a:r>
            <a:r>
              <a:rPr kumimoji="0" lang="ko-KR" altLang="en-US" sz="1100" dirty="0">
                <a:latin typeface="+mn-ea"/>
                <a:ea typeface="+mn-ea"/>
              </a:rPr>
              <a:t>다시 말하면 </a:t>
            </a:r>
            <a:r>
              <a:rPr kumimoji="0" lang="ko-KR" altLang="en-US" sz="1100" b="1" dirty="0" err="1">
                <a:latin typeface="+mn-ea"/>
                <a:ea typeface="+mn-ea"/>
              </a:rPr>
              <a:t>유스</a:t>
            </a:r>
            <a:r>
              <a:rPr kumimoji="0" lang="ko-KR" altLang="en-US" sz="1100" b="1" dirty="0">
                <a:latin typeface="+mn-ea"/>
                <a:ea typeface="+mn-ea"/>
              </a:rPr>
              <a:t> 케이스는 </a:t>
            </a:r>
            <a:r>
              <a:rPr kumimoji="0" lang="ko-KR" altLang="en-US" sz="1100" dirty="0">
                <a:latin typeface="+mn-ea"/>
                <a:ea typeface="+mn-ea"/>
              </a:rPr>
              <a:t>시스템의 동작 하나를 </a:t>
            </a:r>
            <a:r>
              <a:rPr kumimoji="0" lang="ko-KR" altLang="en-US" sz="1100" b="1" dirty="0">
                <a:solidFill>
                  <a:srgbClr val="FF0000"/>
                </a:solidFill>
                <a:latin typeface="맑은 고딕"/>
                <a:ea typeface="맑은 고딕"/>
              </a:rPr>
              <a:t>사용자의 관점에서 </a:t>
            </a:r>
            <a:r>
              <a:rPr kumimoji="0" lang="ko-KR" altLang="en-US" sz="1100" dirty="0">
                <a:latin typeface="+mn-ea"/>
                <a:ea typeface="+mn-ea"/>
              </a:rPr>
              <a:t>기술한 것으로</a:t>
            </a:r>
            <a:r>
              <a:rPr kumimoji="0" lang="en-US" altLang="ko-KR" sz="1100" dirty="0">
                <a:latin typeface="+mn-ea"/>
                <a:ea typeface="+mn-ea"/>
              </a:rPr>
              <a:t/>
            </a:r>
            <a:br>
              <a:rPr kumimoji="0" lang="en-US" altLang="ko-KR" sz="1100" dirty="0">
                <a:latin typeface="+mn-ea"/>
                <a:ea typeface="+mn-ea"/>
              </a:rPr>
            </a:br>
            <a:r>
              <a:rPr kumimoji="0" lang="en-US" altLang="ko-KR" sz="1100" dirty="0">
                <a:latin typeface="+mn-ea"/>
                <a:ea typeface="+mn-ea"/>
              </a:rPr>
              <a:t>     </a:t>
            </a:r>
            <a:r>
              <a:rPr kumimoji="0" lang="ko-KR" altLang="en-US" sz="1100" dirty="0">
                <a:latin typeface="+mn-ea"/>
                <a:ea typeface="+mn-ea"/>
              </a:rPr>
              <a:t>사용자의 요청에 대한 반응으로 시스템이 진행하는 눈에 </a:t>
            </a:r>
            <a:r>
              <a:rPr kumimoji="0" lang="en-US" altLang="ko-KR" sz="1100" dirty="0">
                <a:latin typeface="+mn-ea"/>
                <a:ea typeface="+mn-ea"/>
              </a:rPr>
              <a:t>(</a:t>
            </a:r>
            <a:r>
              <a:rPr kumimoji="0" lang="ko-KR" altLang="en-US" sz="1100" dirty="0">
                <a:latin typeface="+mn-ea"/>
                <a:ea typeface="+mn-ea"/>
              </a:rPr>
              <a:t>사용자의 눈에</a:t>
            </a:r>
            <a:r>
              <a:rPr kumimoji="0" lang="en-US" altLang="ko-KR" sz="1100" dirty="0">
                <a:latin typeface="+mn-ea"/>
                <a:ea typeface="+mn-ea"/>
              </a:rPr>
              <a:t>)</a:t>
            </a:r>
            <a:r>
              <a:rPr kumimoji="0" lang="ko-KR" altLang="en-US" sz="1100" dirty="0">
                <a:latin typeface="+mn-ea"/>
                <a:ea typeface="+mn-ea"/>
              </a:rPr>
              <a:t> 보이는 이벤트 들의</a:t>
            </a:r>
            <a:r>
              <a:rPr kumimoji="0" lang="en-US" altLang="ko-KR" sz="1100" dirty="0">
                <a:latin typeface="+mn-ea"/>
                <a:ea typeface="+mn-ea"/>
              </a:rPr>
              <a:t/>
            </a:r>
            <a:br>
              <a:rPr kumimoji="0" lang="en-US" altLang="ko-KR" sz="1100" dirty="0">
                <a:latin typeface="+mn-ea"/>
                <a:ea typeface="+mn-ea"/>
              </a:rPr>
            </a:br>
            <a:r>
              <a:rPr kumimoji="0" lang="en-US" altLang="ko-KR" sz="1100" dirty="0">
                <a:latin typeface="+mn-ea"/>
                <a:ea typeface="+mn-ea"/>
              </a:rPr>
              <a:t>    </a:t>
            </a:r>
            <a:r>
              <a:rPr kumimoji="0" lang="ko-KR" altLang="en-US" sz="1100" dirty="0">
                <a:latin typeface="+mn-ea"/>
                <a:ea typeface="+mn-ea"/>
              </a:rPr>
              <a:t> 흐름을 </a:t>
            </a:r>
            <a:r>
              <a:rPr kumimoji="0" lang="ko-KR" altLang="en-US" sz="1100" dirty="0" err="1">
                <a:latin typeface="+mn-ea"/>
                <a:ea typeface="+mn-ea"/>
              </a:rPr>
              <a:t>기술한것이다</a:t>
            </a:r>
            <a:r>
              <a:rPr kumimoji="0" lang="en-US" altLang="ko-KR" sz="1100" dirty="0">
                <a:latin typeface="+mn-ea"/>
                <a:ea typeface="+mn-ea"/>
              </a:rPr>
              <a:t>.</a:t>
            </a:r>
            <a:br>
              <a:rPr kumimoji="0" lang="en-US" altLang="ko-KR" sz="1100" dirty="0">
                <a:latin typeface="+mn-ea"/>
                <a:ea typeface="+mn-ea"/>
              </a:rPr>
            </a:br>
            <a:r>
              <a:rPr kumimoji="0" lang="en-US" altLang="ko-KR" sz="1100" dirty="0">
                <a:latin typeface="+mn-ea"/>
                <a:ea typeface="+mn-ea"/>
              </a:rPr>
              <a:t> </a:t>
            </a:r>
            <a:br>
              <a:rPr kumimoji="0" lang="en-US" altLang="ko-KR" sz="1100" dirty="0">
                <a:latin typeface="+mn-ea"/>
                <a:ea typeface="+mn-ea"/>
              </a:rPr>
            </a:br>
            <a:r>
              <a:rPr kumimoji="0" lang="en-US" altLang="ko-KR" sz="1100" dirty="0">
                <a:latin typeface="+mn-ea"/>
                <a:ea typeface="+mn-ea"/>
              </a:rPr>
              <a:t>2.2 </a:t>
            </a:r>
            <a:r>
              <a:rPr kumimoji="0" lang="ko-KR" altLang="en-US" sz="1100" dirty="0" err="1">
                <a:latin typeface="+mn-ea"/>
                <a:ea typeface="+mn-ea"/>
              </a:rPr>
              <a:t>유스</a:t>
            </a:r>
            <a:r>
              <a:rPr kumimoji="0" lang="ko-KR" altLang="en-US" sz="1100" dirty="0">
                <a:latin typeface="+mn-ea"/>
                <a:ea typeface="+mn-ea"/>
              </a:rPr>
              <a:t> 케이스 상세</a:t>
            </a:r>
            <a:r>
              <a:rPr kumimoji="0" lang="en-US" altLang="ko-KR" sz="1100" dirty="0">
                <a:latin typeface="+mn-ea"/>
                <a:ea typeface="+mn-ea"/>
              </a:rPr>
              <a:t/>
            </a:r>
            <a:br>
              <a:rPr kumimoji="0" lang="en-US" altLang="ko-KR" sz="1100" dirty="0">
                <a:latin typeface="+mn-ea"/>
                <a:ea typeface="+mn-ea"/>
              </a:rPr>
            </a:br>
            <a:r>
              <a:rPr kumimoji="0" lang="en-US" altLang="ko-KR" sz="1100" dirty="0">
                <a:latin typeface="+mn-ea"/>
                <a:ea typeface="+mn-ea"/>
              </a:rPr>
              <a:t>     </a:t>
            </a:r>
            <a:r>
              <a:rPr kumimoji="0" lang="ko-KR" altLang="en-US" sz="1100" dirty="0">
                <a:latin typeface="+mn-ea"/>
                <a:ea typeface="+mn-ea"/>
              </a:rPr>
              <a:t>각 </a:t>
            </a:r>
            <a:r>
              <a:rPr kumimoji="0" lang="ko-KR" altLang="en-US" sz="1100" dirty="0" err="1">
                <a:latin typeface="+mn-ea"/>
                <a:ea typeface="+mn-ea"/>
              </a:rPr>
              <a:t>유스</a:t>
            </a:r>
            <a:r>
              <a:rPr kumimoji="0" lang="ko-KR" altLang="en-US" sz="1100" dirty="0">
                <a:latin typeface="+mn-ea"/>
                <a:ea typeface="+mn-ea"/>
              </a:rPr>
              <a:t> 케이스에 대한 구체적인 요구사항을 결정해 작성한 </a:t>
            </a:r>
            <a:r>
              <a:rPr kumimoji="0" lang="ko-KR" altLang="en-US" sz="1100" dirty="0" err="1">
                <a:latin typeface="+mn-ea"/>
                <a:ea typeface="+mn-ea"/>
              </a:rPr>
              <a:t>유스</a:t>
            </a:r>
            <a:r>
              <a:rPr kumimoji="0" lang="ko-KR" altLang="en-US" sz="1100" dirty="0">
                <a:latin typeface="+mn-ea"/>
                <a:ea typeface="+mn-ea"/>
              </a:rPr>
              <a:t> 케이스 명세서 </a:t>
            </a:r>
            <a:r>
              <a:rPr kumimoji="0" lang="en-US" altLang="ko-KR" sz="1100" dirty="0">
                <a:latin typeface="+mn-ea"/>
                <a:ea typeface="+mn-ea"/>
              </a:rPr>
              <a:t/>
            </a:r>
            <a:br>
              <a:rPr kumimoji="0" lang="en-US" altLang="ko-KR" sz="1100" dirty="0">
                <a:latin typeface="+mn-ea"/>
                <a:ea typeface="+mn-ea"/>
              </a:rPr>
            </a:br>
            <a:r>
              <a:rPr kumimoji="0" lang="en-US" altLang="ko-KR" sz="1100" dirty="0">
                <a:latin typeface="+mn-ea"/>
                <a:ea typeface="+mn-ea"/>
              </a:rPr>
              <a:t>2.3 </a:t>
            </a:r>
            <a:r>
              <a:rPr kumimoji="0" lang="ko-KR" altLang="en-US" sz="1100" dirty="0" err="1">
                <a:latin typeface="+mn-ea"/>
                <a:ea typeface="+mn-ea"/>
              </a:rPr>
              <a:t>유스</a:t>
            </a:r>
            <a:r>
              <a:rPr kumimoji="0" lang="ko-KR" altLang="en-US" sz="1100" dirty="0">
                <a:latin typeface="+mn-ea"/>
                <a:ea typeface="+mn-ea"/>
              </a:rPr>
              <a:t> 케이스의 목적</a:t>
            </a:r>
            <a:r>
              <a:rPr kumimoji="0" lang="en-US" altLang="ko-KR" sz="1100" dirty="0">
                <a:latin typeface="+mn-ea"/>
                <a:ea typeface="+mn-ea"/>
              </a:rPr>
              <a:t/>
            </a:r>
            <a:br>
              <a:rPr kumimoji="0" lang="en-US" altLang="ko-KR" sz="1100" dirty="0">
                <a:latin typeface="+mn-ea"/>
                <a:ea typeface="+mn-ea"/>
              </a:rPr>
            </a:br>
            <a:r>
              <a:rPr kumimoji="0" lang="en-US" altLang="ko-KR" sz="1100" dirty="0">
                <a:latin typeface="+mn-ea"/>
                <a:ea typeface="+mn-ea"/>
              </a:rPr>
              <a:t>     </a:t>
            </a:r>
            <a:r>
              <a:rPr kumimoji="0" lang="ko-KR" altLang="en-US" sz="1100" dirty="0">
                <a:latin typeface="+mn-ea"/>
                <a:ea typeface="+mn-ea"/>
              </a:rPr>
              <a:t>사용자 및 고객 으로 부터 요구사항을 </a:t>
            </a:r>
            <a:r>
              <a:rPr kumimoji="0" lang="ko-KR" altLang="en-US" sz="1100" b="1" dirty="0">
                <a:solidFill>
                  <a:srgbClr val="FF0000"/>
                </a:solidFill>
                <a:latin typeface="+mn-ea"/>
                <a:ea typeface="+mn-ea"/>
              </a:rPr>
              <a:t>누락 없이 도출해 명확하게 기술 </a:t>
            </a:r>
            <a:r>
              <a:rPr kumimoji="0" lang="ko-KR" altLang="en-US" sz="1100" dirty="0" err="1">
                <a:latin typeface="+mn-ea"/>
                <a:ea typeface="+mn-ea"/>
              </a:rPr>
              <a:t>하는것을</a:t>
            </a:r>
            <a:r>
              <a:rPr kumimoji="0" lang="ko-KR" altLang="en-US" sz="1100" dirty="0">
                <a:latin typeface="+mn-ea"/>
                <a:ea typeface="+mn-ea"/>
              </a:rPr>
              <a:t> 목표로 함 </a:t>
            </a:r>
            <a:r>
              <a:rPr kumimoji="0" lang="en-US" altLang="ko-KR" sz="1100" dirty="0">
                <a:latin typeface="+mn-ea"/>
                <a:ea typeface="+mn-ea"/>
              </a:rPr>
              <a:t/>
            </a:r>
            <a:br>
              <a:rPr kumimoji="0" lang="en-US" altLang="ko-KR" sz="1100" dirty="0">
                <a:latin typeface="+mn-ea"/>
                <a:ea typeface="+mn-ea"/>
              </a:rPr>
            </a:br>
            <a:r>
              <a:rPr kumimoji="0" lang="en-US" altLang="ko-KR" sz="1100" dirty="0">
                <a:latin typeface="+mn-ea"/>
                <a:ea typeface="+mn-ea"/>
              </a:rPr>
              <a:t>     </a:t>
            </a:r>
            <a:r>
              <a:rPr kumimoji="0" lang="ko-KR" altLang="en-US" sz="1100" dirty="0">
                <a:latin typeface="+mn-ea"/>
                <a:ea typeface="+mn-ea"/>
              </a:rPr>
              <a:t>즉</a:t>
            </a:r>
            <a:r>
              <a:rPr kumimoji="0" lang="en-US" altLang="ko-KR" sz="1100" dirty="0">
                <a:latin typeface="+mn-ea"/>
                <a:ea typeface="+mn-ea"/>
              </a:rPr>
              <a:t>, </a:t>
            </a:r>
            <a:r>
              <a:rPr kumimoji="0" lang="ko-KR" altLang="en-US" sz="1100" dirty="0">
                <a:latin typeface="+mn-ea"/>
                <a:ea typeface="+mn-ea"/>
              </a:rPr>
              <a:t>시스템 사용자</a:t>
            </a:r>
            <a:r>
              <a:rPr kumimoji="0" lang="en-US" altLang="ko-KR" sz="1100" dirty="0">
                <a:latin typeface="+mn-ea"/>
                <a:ea typeface="+mn-ea"/>
              </a:rPr>
              <a:t>, </a:t>
            </a:r>
            <a:r>
              <a:rPr kumimoji="0" lang="ko-KR" altLang="en-US" sz="1100" dirty="0">
                <a:latin typeface="+mn-ea"/>
                <a:ea typeface="+mn-ea"/>
              </a:rPr>
              <a:t>연동되는 주변시스템</a:t>
            </a:r>
            <a:r>
              <a:rPr kumimoji="0" lang="en-US" altLang="ko-KR" sz="1100" dirty="0">
                <a:latin typeface="+mn-ea"/>
                <a:ea typeface="+mn-ea"/>
              </a:rPr>
              <a:t>, </a:t>
            </a:r>
            <a:r>
              <a:rPr kumimoji="0" lang="ko-KR" altLang="en-US" sz="1100" dirty="0">
                <a:latin typeface="+mn-ea"/>
                <a:ea typeface="+mn-ea"/>
              </a:rPr>
              <a:t>사용되는 주변장치 등을 </a:t>
            </a:r>
            <a:r>
              <a:rPr kumimoji="0" lang="ko-KR" altLang="en-US" sz="1100" dirty="0" err="1">
                <a:latin typeface="+mn-ea"/>
                <a:ea typeface="+mn-ea"/>
              </a:rPr>
              <a:t>액터로</a:t>
            </a:r>
            <a:r>
              <a:rPr kumimoji="0" lang="ko-KR" altLang="en-US" sz="1100" dirty="0">
                <a:latin typeface="+mn-ea"/>
                <a:ea typeface="+mn-ea"/>
              </a:rPr>
              <a:t> 기술하고</a:t>
            </a:r>
            <a:r>
              <a:rPr kumimoji="0" lang="en-US" altLang="ko-KR" sz="1100" dirty="0">
                <a:latin typeface="+mn-ea"/>
                <a:ea typeface="+mn-ea"/>
              </a:rPr>
              <a:t>,</a:t>
            </a:r>
            <a:br>
              <a:rPr kumimoji="0" lang="en-US" altLang="ko-KR" sz="1100" dirty="0">
                <a:latin typeface="+mn-ea"/>
                <a:ea typeface="+mn-ea"/>
              </a:rPr>
            </a:br>
            <a:r>
              <a:rPr kumimoji="0" lang="en-US" altLang="ko-KR" sz="1100" dirty="0">
                <a:latin typeface="+mn-ea"/>
                <a:ea typeface="+mn-ea"/>
              </a:rPr>
              <a:t>     </a:t>
            </a:r>
            <a:r>
              <a:rPr kumimoji="0" lang="ko-KR" altLang="en-US" sz="1100" dirty="0">
                <a:latin typeface="+mn-ea"/>
                <a:ea typeface="+mn-ea"/>
              </a:rPr>
              <a:t>각 사용자</a:t>
            </a:r>
            <a:r>
              <a:rPr kumimoji="0" lang="en-US" altLang="ko-KR" sz="1100" dirty="0">
                <a:latin typeface="+mn-ea"/>
                <a:ea typeface="+mn-ea"/>
              </a:rPr>
              <a:t>(</a:t>
            </a:r>
            <a:r>
              <a:rPr kumimoji="0" lang="ko-KR" altLang="en-US" sz="1100" dirty="0" err="1">
                <a:latin typeface="+mn-ea"/>
                <a:ea typeface="+mn-ea"/>
              </a:rPr>
              <a:t>액터</a:t>
            </a:r>
            <a:r>
              <a:rPr kumimoji="0" lang="en-US" altLang="ko-KR" sz="1100" dirty="0">
                <a:latin typeface="+mn-ea"/>
                <a:ea typeface="+mn-ea"/>
              </a:rPr>
              <a:t>)</a:t>
            </a:r>
            <a:r>
              <a:rPr kumimoji="0" lang="ko-KR" altLang="en-US" sz="1100" dirty="0">
                <a:latin typeface="+mn-ea"/>
                <a:ea typeface="+mn-ea"/>
              </a:rPr>
              <a:t>별로 기대하는 기능들을 분석해 </a:t>
            </a:r>
            <a:r>
              <a:rPr kumimoji="0" lang="ko-KR" altLang="en-US" sz="1100" dirty="0" err="1">
                <a:latin typeface="+mn-ea"/>
                <a:ea typeface="+mn-ea"/>
              </a:rPr>
              <a:t>유스</a:t>
            </a:r>
            <a:r>
              <a:rPr kumimoji="0" lang="ko-KR" altLang="en-US" sz="1100" dirty="0">
                <a:latin typeface="+mn-ea"/>
                <a:ea typeface="+mn-ea"/>
              </a:rPr>
              <a:t> 케이스로 정의한다</a:t>
            </a:r>
            <a:r>
              <a:rPr kumimoji="0" lang="en-US" altLang="ko-KR" sz="1100" dirty="0">
                <a:latin typeface="+mn-ea"/>
                <a:ea typeface="+mn-ea"/>
              </a:rPr>
              <a:t>.</a:t>
            </a:r>
            <a:br>
              <a:rPr kumimoji="0" lang="en-US" altLang="ko-KR" sz="1100" dirty="0">
                <a:latin typeface="+mn-ea"/>
                <a:ea typeface="+mn-ea"/>
              </a:rPr>
            </a:br>
            <a:r>
              <a:rPr kumimoji="0" lang="en-US" altLang="ko-KR" sz="1100" dirty="0">
                <a:latin typeface="+mn-ea"/>
                <a:ea typeface="+mn-ea"/>
              </a:rPr>
              <a:t/>
            </a:r>
            <a:br>
              <a:rPr kumimoji="0" lang="en-US" altLang="ko-KR" sz="1100" dirty="0">
                <a:latin typeface="+mn-ea"/>
                <a:ea typeface="+mn-ea"/>
              </a:rPr>
            </a:br>
            <a:r>
              <a:rPr kumimoji="0" lang="en-US" altLang="ko-KR" sz="1100" dirty="0">
                <a:latin typeface="+mn-ea"/>
                <a:ea typeface="+mn-ea"/>
              </a:rPr>
              <a:t>2.4 </a:t>
            </a:r>
            <a:r>
              <a:rPr kumimoji="0" lang="ko-KR" altLang="en-US" sz="1100" dirty="0">
                <a:latin typeface="+mn-ea"/>
                <a:ea typeface="+mn-ea"/>
              </a:rPr>
              <a:t>용어</a:t>
            </a:r>
            <a:r>
              <a:rPr kumimoji="0" lang="en-US" altLang="ko-KR" sz="1100" dirty="0">
                <a:latin typeface="+mn-ea"/>
                <a:ea typeface="+mn-ea"/>
              </a:rPr>
              <a:t/>
            </a:r>
            <a:br>
              <a:rPr kumimoji="0" lang="en-US" altLang="ko-KR" sz="1100" dirty="0">
                <a:latin typeface="+mn-ea"/>
                <a:ea typeface="+mn-ea"/>
              </a:rPr>
            </a:br>
            <a:r>
              <a:rPr kumimoji="0" lang="en-US" altLang="ko-KR" sz="1100" dirty="0">
                <a:latin typeface="+mn-ea"/>
                <a:ea typeface="+mn-ea"/>
              </a:rPr>
              <a:t>1) </a:t>
            </a:r>
            <a:r>
              <a:rPr kumimoji="0" lang="ko-KR" altLang="en-US" sz="1100" dirty="0" err="1">
                <a:latin typeface="+mn-ea"/>
                <a:ea typeface="+mn-ea"/>
              </a:rPr>
              <a:t>액터</a:t>
            </a:r>
            <a:r>
              <a:rPr kumimoji="0" lang="en-US" altLang="ko-KR" sz="1100" dirty="0">
                <a:latin typeface="+mn-ea"/>
                <a:ea typeface="+mn-ea"/>
              </a:rPr>
              <a:t>(actor)</a:t>
            </a:r>
            <a:br>
              <a:rPr kumimoji="0" lang="en-US" altLang="ko-KR" sz="1100" dirty="0">
                <a:latin typeface="+mn-ea"/>
                <a:ea typeface="+mn-ea"/>
              </a:rPr>
            </a:br>
            <a:r>
              <a:rPr kumimoji="0" lang="en-US" altLang="ko-KR" sz="1100" dirty="0">
                <a:latin typeface="+mn-ea"/>
                <a:ea typeface="+mn-ea"/>
              </a:rPr>
              <a:t>=&gt; </a:t>
            </a:r>
            <a:r>
              <a:rPr kumimoji="0" lang="ko-KR" altLang="en-US" sz="1100" dirty="0">
                <a:latin typeface="+mn-ea"/>
                <a:ea typeface="+mn-ea"/>
              </a:rPr>
              <a:t>시스템이 제공하는 기능을 </a:t>
            </a:r>
            <a:r>
              <a:rPr kumimoji="0" lang="ko-KR" altLang="en-US" sz="1100" dirty="0" err="1">
                <a:latin typeface="+mn-ea"/>
                <a:ea typeface="+mn-ea"/>
              </a:rPr>
              <a:t>유스케이스라</a:t>
            </a:r>
            <a:r>
              <a:rPr kumimoji="0" lang="ko-KR" altLang="en-US" sz="1100" dirty="0">
                <a:latin typeface="+mn-ea"/>
                <a:ea typeface="+mn-ea"/>
              </a:rPr>
              <a:t> 할 수 있고 이와  시스템 외부존재 </a:t>
            </a:r>
            <a:r>
              <a:rPr kumimoji="0" lang="ko-KR" altLang="en-US" sz="1100" dirty="0" err="1">
                <a:latin typeface="+mn-ea"/>
                <a:ea typeface="+mn-ea"/>
              </a:rPr>
              <a:t>를</a:t>
            </a:r>
            <a:r>
              <a:rPr kumimoji="0" lang="ko-KR" altLang="en-US" sz="1100" dirty="0">
                <a:latin typeface="+mn-ea"/>
                <a:ea typeface="+mn-ea"/>
              </a:rPr>
              <a:t> 의미</a:t>
            </a:r>
            <a:r>
              <a:rPr kumimoji="0" lang="en-US" altLang="ko-KR" sz="1100" dirty="0">
                <a:latin typeface="+mn-ea"/>
                <a:ea typeface="+mn-ea"/>
              </a:rPr>
              <a:t/>
            </a:r>
            <a:br>
              <a:rPr kumimoji="0" lang="en-US" altLang="ko-KR" sz="1100" dirty="0">
                <a:latin typeface="+mn-ea"/>
                <a:ea typeface="+mn-ea"/>
              </a:rPr>
            </a:br>
            <a:r>
              <a:rPr kumimoji="0" lang="en-US" altLang="ko-KR" sz="1100" dirty="0">
                <a:latin typeface="+mn-ea"/>
                <a:ea typeface="+mn-ea"/>
              </a:rPr>
              <a:t>     </a:t>
            </a:r>
            <a:r>
              <a:rPr kumimoji="0" lang="ko-KR" altLang="en-US" sz="1100" dirty="0">
                <a:latin typeface="+mn-ea"/>
                <a:ea typeface="+mn-ea"/>
              </a:rPr>
              <a:t>즉</a:t>
            </a:r>
            <a:r>
              <a:rPr kumimoji="0" lang="en-US" altLang="ko-KR" sz="1100" dirty="0">
                <a:latin typeface="+mn-ea"/>
                <a:ea typeface="+mn-ea"/>
              </a:rPr>
              <a:t>, </a:t>
            </a:r>
            <a:r>
              <a:rPr kumimoji="0" lang="ko-KR" altLang="en-US" sz="1100" dirty="0">
                <a:latin typeface="+mn-ea"/>
                <a:ea typeface="+mn-ea"/>
              </a:rPr>
              <a:t>모든 사용자</a:t>
            </a:r>
            <a:r>
              <a:rPr kumimoji="0" lang="en-US" altLang="ko-KR" sz="1100" dirty="0">
                <a:latin typeface="+mn-ea"/>
                <a:ea typeface="+mn-ea"/>
              </a:rPr>
              <a:t/>
            </a:r>
            <a:br>
              <a:rPr kumimoji="0" lang="en-US" altLang="ko-KR" sz="1100" dirty="0">
                <a:latin typeface="+mn-ea"/>
                <a:ea typeface="+mn-ea"/>
              </a:rPr>
            </a:br>
            <a:r>
              <a:rPr kumimoji="0" lang="ko-KR" altLang="en-US" sz="1100" dirty="0">
                <a:latin typeface="+mn-ea"/>
                <a:ea typeface="+mn-ea"/>
              </a:rPr>
              <a:t>     </a:t>
            </a:r>
            <a:r>
              <a:rPr kumimoji="0" lang="en-US" altLang="ko-KR" sz="1100" dirty="0">
                <a:latin typeface="+mn-ea"/>
                <a:ea typeface="+mn-ea"/>
              </a:rPr>
              <a:t>( </a:t>
            </a:r>
            <a:r>
              <a:rPr kumimoji="0" lang="ko-KR" altLang="en-US" sz="1100" dirty="0">
                <a:latin typeface="+mn-ea"/>
                <a:ea typeface="+mn-ea"/>
              </a:rPr>
              <a:t>담당자</a:t>
            </a:r>
            <a:r>
              <a:rPr kumimoji="0" lang="en-US" altLang="ko-KR" sz="1100" dirty="0">
                <a:latin typeface="+mn-ea"/>
                <a:ea typeface="+mn-ea"/>
              </a:rPr>
              <a:t>, </a:t>
            </a:r>
            <a:r>
              <a:rPr kumimoji="0" lang="ko-KR" altLang="en-US" sz="1100" dirty="0">
                <a:latin typeface="+mn-ea"/>
                <a:ea typeface="+mn-ea"/>
              </a:rPr>
              <a:t>고객 등등에서 연동되는 주변시스템</a:t>
            </a:r>
            <a:r>
              <a:rPr kumimoji="0" lang="en-US" altLang="ko-KR" sz="1100" dirty="0">
                <a:latin typeface="+mn-ea"/>
                <a:ea typeface="+mn-ea"/>
              </a:rPr>
              <a:t>, </a:t>
            </a:r>
            <a:r>
              <a:rPr kumimoji="0" lang="ko-KR" altLang="en-US" sz="1100" dirty="0">
                <a:latin typeface="+mn-ea"/>
                <a:ea typeface="+mn-ea"/>
              </a:rPr>
              <a:t>사용되는 주변장치 등</a:t>
            </a:r>
            <a:r>
              <a:rPr kumimoji="0" lang="en-US" altLang="ko-KR" sz="1100" dirty="0">
                <a:latin typeface="+mn-ea"/>
                <a:ea typeface="+mn-ea"/>
              </a:rPr>
              <a:t>. )</a:t>
            </a:r>
            <a:br>
              <a:rPr kumimoji="0" lang="en-US" altLang="ko-KR" sz="1100" dirty="0">
                <a:latin typeface="+mn-ea"/>
                <a:ea typeface="+mn-ea"/>
              </a:rPr>
            </a:br>
            <a:r>
              <a:rPr kumimoji="0" lang="en-US" altLang="ko-KR" sz="1100" dirty="0">
                <a:latin typeface="+mn-ea"/>
                <a:ea typeface="+mn-ea"/>
              </a:rPr>
              <a:t>=&gt; </a:t>
            </a:r>
            <a:r>
              <a:rPr kumimoji="0" lang="ko-KR" altLang="en-US" sz="1100" dirty="0">
                <a:latin typeface="+mn-ea"/>
                <a:ea typeface="+mn-ea"/>
              </a:rPr>
              <a:t>그러므로 </a:t>
            </a:r>
            <a:r>
              <a:rPr kumimoji="0" lang="ko-KR" altLang="en-US" sz="1100" dirty="0" err="1">
                <a:latin typeface="+mn-ea"/>
                <a:ea typeface="+mn-ea"/>
              </a:rPr>
              <a:t>액터로</a:t>
            </a:r>
            <a:r>
              <a:rPr kumimoji="0" lang="ko-KR" altLang="en-US" sz="1100" dirty="0">
                <a:latin typeface="+mn-ea"/>
                <a:ea typeface="+mn-ea"/>
              </a:rPr>
              <a:t> 표현된 것은 해당 프로젝트 개발 범위에 포함 되지 않는다</a:t>
            </a:r>
            <a:r>
              <a:rPr kumimoji="0" lang="en-US" altLang="ko-KR" sz="1100" dirty="0">
                <a:latin typeface="+mn-ea"/>
                <a:ea typeface="+mn-ea"/>
              </a:rPr>
              <a:t>.</a:t>
            </a:r>
            <a:br>
              <a:rPr kumimoji="0" lang="en-US" altLang="ko-KR" sz="1100" dirty="0">
                <a:latin typeface="+mn-ea"/>
                <a:ea typeface="+mn-ea"/>
              </a:rPr>
            </a:br>
            <a:r>
              <a:rPr kumimoji="0" lang="en-US" altLang="ko-KR" sz="1100" dirty="0">
                <a:latin typeface="+mn-ea"/>
                <a:ea typeface="+mn-ea"/>
              </a:rPr>
              <a:t>2) </a:t>
            </a:r>
            <a:r>
              <a:rPr kumimoji="0" lang="ko-KR" altLang="en-US" sz="1100" dirty="0">
                <a:latin typeface="+mn-ea"/>
                <a:ea typeface="+mn-ea"/>
              </a:rPr>
              <a:t>기본흐름 </a:t>
            </a:r>
            <a:r>
              <a:rPr kumimoji="0" lang="en-US" altLang="ko-KR" sz="1100" dirty="0">
                <a:latin typeface="+mn-ea"/>
                <a:ea typeface="+mn-ea"/>
              </a:rPr>
              <a:t>(primary course) </a:t>
            </a:r>
            <a:br>
              <a:rPr kumimoji="0" lang="en-US" altLang="ko-KR" sz="1100" dirty="0">
                <a:latin typeface="+mn-ea"/>
                <a:ea typeface="+mn-ea"/>
              </a:rPr>
            </a:br>
            <a:r>
              <a:rPr kumimoji="0" lang="en-US" altLang="ko-KR" sz="1100" dirty="0">
                <a:latin typeface="+mn-ea"/>
                <a:ea typeface="+mn-ea"/>
              </a:rPr>
              <a:t>=&gt; </a:t>
            </a:r>
            <a:r>
              <a:rPr kumimoji="0" lang="ko-KR" altLang="en-US" sz="1100" dirty="0">
                <a:latin typeface="+mn-ea"/>
                <a:ea typeface="+mn-ea"/>
              </a:rPr>
              <a:t>사용자의</a:t>
            </a:r>
            <a:r>
              <a:rPr kumimoji="0" lang="en-US" altLang="ko-KR" sz="1100" dirty="0">
                <a:latin typeface="+mn-ea"/>
                <a:ea typeface="+mn-ea"/>
              </a:rPr>
              <a:t> </a:t>
            </a:r>
            <a:r>
              <a:rPr kumimoji="0" lang="ko-KR" altLang="en-US" sz="1100" dirty="0">
                <a:latin typeface="+mn-ea"/>
                <a:ea typeface="+mn-ea"/>
              </a:rPr>
              <a:t>요청에 대해</a:t>
            </a:r>
            <a:r>
              <a:rPr kumimoji="0" lang="en-US" altLang="ko-KR" sz="1100" dirty="0">
                <a:latin typeface="+mn-ea"/>
                <a:ea typeface="+mn-ea"/>
              </a:rPr>
              <a:t>,</a:t>
            </a:r>
            <a:r>
              <a:rPr kumimoji="0" lang="ko-KR" altLang="en-US" sz="1100" dirty="0">
                <a:latin typeface="+mn-ea"/>
                <a:ea typeface="+mn-ea"/>
              </a:rPr>
              <a:t> 아무것도 잘못되는 경우가 없다는 가정하에</a:t>
            </a:r>
            <a:r>
              <a:rPr kumimoji="0" lang="en-US" altLang="ko-KR" sz="1100" dirty="0">
                <a:latin typeface="+mn-ea"/>
                <a:ea typeface="+mn-ea"/>
              </a:rPr>
              <a:t>,</a:t>
            </a:r>
            <a:br>
              <a:rPr kumimoji="0" lang="en-US" altLang="ko-KR" sz="1100" dirty="0">
                <a:latin typeface="+mn-ea"/>
                <a:ea typeface="+mn-ea"/>
              </a:rPr>
            </a:br>
            <a:r>
              <a:rPr kumimoji="0" lang="en-US" altLang="ko-KR" sz="1100" dirty="0">
                <a:latin typeface="+mn-ea"/>
                <a:ea typeface="+mn-ea"/>
              </a:rPr>
              <a:t>     </a:t>
            </a:r>
            <a:r>
              <a:rPr kumimoji="0" lang="ko-KR" altLang="en-US" sz="1100" dirty="0">
                <a:latin typeface="+mn-ea"/>
                <a:ea typeface="+mn-ea"/>
              </a:rPr>
              <a:t>시스템이 어떻게 반응 하는지를 기술</a:t>
            </a:r>
            <a:r>
              <a:rPr kumimoji="0" lang="en-US" altLang="ko-KR" sz="1100" dirty="0">
                <a:latin typeface="+mn-ea"/>
                <a:ea typeface="+mn-ea"/>
              </a:rPr>
              <a:t>.</a:t>
            </a:r>
            <a:br>
              <a:rPr kumimoji="0" lang="en-US" altLang="ko-KR" sz="1100" dirty="0">
                <a:latin typeface="+mn-ea"/>
                <a:ea typeface="+mn-ea"/>
              </a:rPr>
            </a:br>
            <a:r>
              <a:rPr kumimoji="0" lang="en-US" altLang="ko-KR" sz="1100" dirty="0">
                <a:latin typeface="+mn-ea"/>
                <a:ea typeface="+mn-ea"/>
              </a:rPr>
              <a:t>3) </a:t>
            </a:r>
            <a:r>
              <a:rPr kumimoji="0" lang="ko-KR" altLang="en-US" sz="1100" dirty="0">
                <a:latin typeface="+mn-ea"/>
                <a:ea typeface="+mn-ea"/>
              </a:rPr>
              <a:t>대체흐름</a:t>
            </a:r>
            <a:r>
              <a:rPr kumimoji="0" lang="en-US" altLang="ko-KR" sz="1100" dirty="0">
                <a:latin typeface="+mn-ea"/>
                <a:ea typeface="+mn-ea"/>
              </a:rPr>
              <a:t/>
            </a:r>
            <a:br>
              <a:rPr kumimoji="0" lang="en-US" altLang="ko-KR" sz="1100" dirty="0">
                <a:latin typeface="+mn-ea"/>
                <a:ea typeface="+mn-ea"/>
              </a:rPr>
            </a:br>
            <a:r>
              <a:rPr kumimoji="0" lang="en-US" altLang="ko-KR" sz="1100" dirty="0">
                <a:latin typeface="+mn-ea"/>
                <a:ea typeface="+mn-ea"/>
              </a:rPr>
              <a:t>=&gt; </a:t>
            </a:r>
            <a:r>
              <a:rPr kumimoji="0" lang="ko-KR" altLang="en-US" sz="1100" dirty="0">
                <a:latin typeface="+mn-ea"/>
                <a:ea typeface="+mn-ea"/>
              </a:rPr>
              <a:t>사용자의 요청에 대해</a:t>
            </a:r>
            <a:r>
              <a:rPr kumimoji="0" lang="en-US" altLang="ko-KR" sz="1100" dirty="0">
                <a:latin typeface="+mn-ea"/>
                <a:ea typeface="+mn-ea"/>
              </a:rPr>
              <a:t>, </a:t>
            </a:r>
            <a:r>
              <a:rPr kumimoji="0" lang="ko-KR" altLang="en-US" sz="1100" dirty="0">
                <a:latin typeface="+mn-ea"/>
                <a:ea typeface="+mn-ea"/>
              </a:rPr>
              <a:t>무엇인가 잘못되는 경우를 고려하여 이에 대한 대응을 기술</a:t>
            </a:r>
            <a:r>
              <a:rPr kumimoji="0" lang="en-US" altLang="ko-KR" sz="1100" dirty="0">
                <a:latin typeface="+mn-ea"/>
                <a:ea typeface="+mn-ea"/>
              </a:rPr>
              <a:t>. </a:t>
            </a:r>
            <a:br>
              <a:rPr kumimoji="0" lang="en-US" altLang="ko-KR" sz="1100" dirty="0">
                <a:latin typeface="+mn-ea"/>
                <a:ea typeface="+mn-ea"/>
              </a:rPr>
            </a:br>
            <a:r>
              <a:rPr kumimoji="0" lang="en-US" altLang="ko-KR" sz="1100" dirty="0">
                <a:latin typeface="+mn-ea"/>
                <a:ea typeface="+mn-ea"/>
              </a:rPr>
              <a:t/>
            </a:r>
            <a:br>
              <a:rPr kumimoji="0" lang="en-US" altLang="ko-KR" sz="1100" dirty="0">
                <a:latin typeface="+mn-ea"/>
                <a:ea typeface="+mn-ea"/>
              </a:rPr>
            </a:br>
            <a:endParaRPr kumimoji="0" lang="en-US" altLang="ko-KR" sz="11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9088" y="927100"/>
            <a:ext cx="6110287" cy="6859588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  <a:defRPr/>
            </a:pPr>
            <a:r>
              <a:rPr lang="en-US" altLang="ko-KR" sz="1100" dirty="0" err="1" smtClean="0"/>
              <a:t>UseCase</a:t>
            </a:r>
            <a:r>
              <a:rPr lang="ko-KR" altLang="en-US" sz="1100" dirty="0" smtClean="0"/>
              <a:t>이름 </a:t>
            </a:r>
            <a:r>
              <a:rPr lang="en-US" altLang="ko-KR" sz="1100" dirty="0" smtClean="0"/>
              <a:t>: </a:t>
            </a:r>
            <a:r>
              <a:rPr lang="ko-KR" altLang="en-US" sz="1100" b="1" dirty="0" smtClean="0"/>
              <a:t>게시판 관리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endParaRPr lang="en-US" altLang="ko-KR" sz="1100" b="1" dirty="0" smtClean="0"/>
          </a:p>
          <a:p>
            <a:pPr>
              <a:buFont typeface="Arial" charset="0"/>
              <a:buChar char="•"/>
              <a:defRPr/>
            </a:pPr>
            <a:r>
              <a:rPr lang="en-US" altLang="ko-KR" sz="1100" dirty="0" smtClean="0"/>
              <a:t>Actor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: </a:t>
            </a:r>
            <a:r>
              <a:rPr lang="ko-KR" altLang="en-US" sz="1100" b="1" dirty="0" smtClean="0"/>
              <a:t>회원 및 인터넷 이용자</a:t>
            </a:r>
            <a:r>
              <a:rPr lang="en-US" altLang="ko-KR" sz="1100" b="1" dirty="0" smtClean="0"/>
              <a:t/>
            </a:r>
            <a:br>
              <a:rPr lang="en-US" altLang="ko-KR" sz="1100" b="1" dirty="0" smtClean="0"/>
            </a:br>
            <a:r>
              <a:rPr lang="en-US" altLang="ko-KR" sz="1100" b="1" dirty="0" smtClean="0"/>
              <a:t>	=&gt; </a:t>
            </a:r>
            <a:r>
              <a:rPr lang="ko-KR" altLang="en-US" sz="1100" b="1" dirty="0" err="1" smtClean="0"/>
              <a:t>일차액터</a:t>
            </a:r>
            <a:r>
              <a:rPr lang="ko-KR" altLang="en-US" sz="1100" b="1" dirty="0" smtClean="0"/>
              <a:t> 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시스템 서비스를 요청하는 이해관계자 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실제 사용자</a:t>
            </a:r>
            <a:r>
              <a:rPr lang="en-US" altLang="ko-KR" sz="1100" dirty="0" smtClean="0"/>
              <a:t>)</a:t>
            </a:r>
            <a:br>
              <a:rPr lang="en-US" altLang="ko-KR" sz="1100" dirty="0" smtClean="0"/>
            </a:br>
            <a:r>
              <a:rPr lang="en-US" altLang="ko-KR" sz="1100" dirty="0" smtClean="0"/>
              <a:t>	=&gt; </a:t>
            </a:r>
            <a:r>
              <a:rPr lang="ko-KR" altLang="en-US" sz="1100" b="1" dirty="0" smtClean="0"/>
              <a:t>이해관계자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계약에 참여하는 누군가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	     	  (</a:t>
            </a:r>
            <a:r>
              <a:rPr lang="ko-KR" altLang="en-US" sz="1100" dirty="0" smtClean="0"/>
              <a:t>권한이 있어도 시스템과 직접 상호작용하지 않는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		</a:t>
            </a:r>
            <a:r>
              <a:rPr lang="ko-KR" altLang="en-US" sz="1100" dirty="0" smtClean="0"/>
              <a:t> 소유주 또는 기관들 도 이에 포함될 수 있음</a:t>
            </a:r>
            <a:r>
              <a:rPr lang="en-US" altLang="ko-KR" sz="1100" dirty="0" smtClean="0"/>
              <a:t>)</a:t>
            </a:r>
          </a:p>
          <a:p>
            <a:pPr>
              <a:buFont typeface="Arial" charset="0"/>
              <a:buChar char="•"/>
              <a:defRPr/>
            </a:pPr>
            <a:r>
              <a:rPr lang="ko-KR" altLang="en-US" sz="1100" dirty="0" smtClean="0"/>
              <a:t>범위 </a:t>
            </a:r>
            <a:r>
              <a:rPr lang="en-US" altLang="ko-KR" sz="1100" dirty="0" smtClean="0"/>
              <a:t>: </a:t>
            </a:r>
            <a:r>
              <a:rPr lang="ko-KR" altLang="en-US" sz="1100" b="1" dirty="0" smtClean="0"/>
              <a:t>게시판 </a:t>
            </a:r>
            <a:r>
              <a:rPr lang="en-US" altLang="ko-KR" sz="1100" b="1" dirty="0" smtClean="0"/>
              <a:t>CRUD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	=&gt; </a:t>
            </a:r>
            <a:r>
              <a:rPr lang="ko-KR" altLang="en-US" sz="1100" dirty="0" smtClean="0"/>
              <a:t>다른 사람의 설계작업이나  이미 존재하는 설계에 대비하여 설계하는 영역으로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	    </a:t>
            </a:r>
            <a:r>
              <a:rPr lang="ko-KR" altLang="en-US" sz="1100" dirty="0" smtClean="0"/>
              <a:t> 시스템의 목표와 연관됨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endParaRPr lang="en-US" altLang="ko-KR" sz="1100" dirty="0" smtClean="0"/>
          </a:p>
          <a:p>
            <a:pPr>
              <a:buFont typeface="Arial" charset="0"/>
              <a:buChar char="•"/>
              <a:defRPr/>
            </a:pPr>
            <a:r>
              <a:rPr lang="ko-KR" altLang="en-US" sz="1100" dirty="0" smtClean="0"/>
              <a:t>수준 </a:t>
            </a:r>
            <a:r>
              <a:rPr lang="en-US" altLang="ko-KR" sz="1100" dirty="0" smtClean="0"/>
              <a:t>: </a:t>
            </a:r>
            <a:r>
              <a:rPr lang="ko-KR" altLang="en-US" sz="1100" b="1" dirty="0" smtClean="0"/>
              <a:t>사용자 목표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	=&gt; </a:t>
            </a:r>
            <a:r>
              <a:rPr lang="ko-KR" altLang="en-US" sz="1100" dirty="0" smtClean="0"/>
              <a:t>시스템의 사용자가 가지고 있는 목표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	   ( </a:t>
            </a:r>
            <a:r>
              <a:rPr lang="ko-KR" altLang="en-US" sz="1100" dirty="0" smtClean="0"/>
              <a:t>사용자가 한자리에서 목표를 이룸 </a:t>
            </a:r>
            <a:r>
              <a:rPr lang="en-US" altLang="ko-KR" sz="1100" dirty="0" smtClean="0"/>
              <a:t>-&gt; ex </a:t>
            </a:r>
            <a:r>
              <a:rPr lang="ko-KR" altLang="en-US" sz="1100" dirty="0" smtClean="0"/>
              <a:t>회원가입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도서구매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등 </a:t>
            </a:r>
            <a:r>
              <a:rPr lang="en-US" altLang="ko-KR" sz="1100" dirty="0" smtClean="0"/>
              <a:t>)</a:t>
            </a:r>
            <a:br>
              <a:rPr lang="en-US" altLang="ko-KR" sz="1100" dirty="0" smtClean="0"/>
            </a:br>
            <a:r>
              <a:rPr lang="en-US" altLang="ko-KR" sz="1100" dirty="0" smtClean="0"/>
              <a:t>         </a:t>
            </a:r>
            <a:r>
              <a:rPr lang="ko-KR" altLang="en-US" sz="1100" dirty="0" smtClean="0"/>
              <a:t>요약수준 목표</a:t>
            </a:r>
            <a:r>
              <a:rPr lang="en-US" altLang="ko-KR" sz="1100" dirty="0" smtClean="0"/>
              <a:t>	</a:t>
            </a:r>
            <a:br>
              <a:rPr lang="en-US" altLang="ko-KR" sz="1100" dirty="0" smtClean="0"/>
            </a:br>
            <a:r>
              <a:rPr lang="en-US" altLang="ko-KR" sz="1100" dirty="0" smtClean="0"/>
              <a:t>	=&gt; </a:t>
            </a:r>
            <a:r>
              <a:rPr lang="ko-KR" altLang="en-US" sz="1100" dirty="0" smtClean="0"/>
              <a:t>여러 사용자 목표를 포함하며 오랜 시간에 걸쳐 수행되는 경우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	   ( ex </a:t>
            </a:r>
            <a:r>
              <a:rPr lang="ko-KR" altLang="en-US" sz="1100" dirty="0" smtClean="0"/>
              <a:t>보험금 청구 처리 </a:t>
            </a:r>
            <a:r>
              <a:rPr lang="en-US" altLang="ko-KR" sz="1100" dirty="0" smtClean="0"/>
              <a:t>– </a:t>
            </a:r>
            <a:r>
              <a:rPr lang="ko-KR" altLang="en-US" sz="1100" dirty="0" smtClean="0"/>
              <a:t>자동차 사고 보상받기 </a:t>
            </a:r>
            <a:r>
              <a:rPr lang="en-US" altLang="ko-KR" sz="1100" dirty="0" smtClean="0"/>
              <a:t>) </a:t>
            </a:r>
          </a:p>
          <a:p>
            <a:pPr>
              <a:buFont typeface="Arial" charset="0"/>
              <a:buChar char="•"/>
              <a:defRPr/>
            </a:pPr>
            <a:endParaRPr lang="en-US" altLang="ko-KR" sz="1100" dirty="0" smtClean="0"/>
          </a:p>
          <a:p>
            <a:pPr>
              <a:buFont typeface="Arial" charset="0"/>
              <a:buChar char="•"/>
              <a:defRPr/>
            </a:pPr>
            <a:r>
              <a:rPr lang="ko-KR" altLang="en-US" sz="1100" dirty="0" smtClean="0"/>
              <a:t>사전조건 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로그인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비회원은 회원가입 후 로그인</a:t>
            </a:r>
            <a:r>
              <a:rPr lang="en-US" altLang="ko-KR" sz="1100" dirty="0" smtClean="0"/>
              <a:t>)</a:t>
            </a:r>
            <a:br>
              <a:rPr lang="en-US" altLang="ko-KR" sz="1100" dirty="0" smtClean="0"/>
            </a:br>
            <a:endParaRPr lang="en-US" altLang="ko-KR" sz="1100" dirty="0" smtClean="0"/>
          </a:p>
          <a:p>
            <a:pPr>
              <a:buFont typeface="Arial" charset="0"/>
              <a:buChar char="•"/>
              <a:defRPr/>
            </a:pPr>
            <a:r>
              <a:rPr lang="ko-KR" altLang="en-US" sz="1100" dirty="0" smtClean="0"/>
              <a:t>사후조건 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없음</a:t>
            </a:r>
            <a:endParaRPr lang="en-US" altLang="ko-KR" sz="1100" dirty="0" smtClean="0"/>
          </a:p>
          <a:p>
            <a:pPr>
              <a:buFont typeface="Arial" charset="0"/>
              <a:buChar char="•"/>
              <a:defRPr/>
            </a:pPr>
            <a:endParaRPr lang="en-US" altLang="ko-KR" sz="1100" dirty="0" smtClean="0"/>
          </a:p>
          <a:p>
            <a:pPr>
              <a:buFont typeface="Arial" charset="0"/>
              <a:buChar char="•"/>
              <a:defRPr/>
            </a:pPr>
            <a:r>
              <a:rPr lang="ko-KR" altLang="en-US" sz="1100" dirty="0" smtClean="0"/>
              <a:t>주요 성공 시나리오 </a:t>
            </a:r>
            <a:r>
              <a:rPr lang="en-US" altLang="ko-KR" sz="1100" dirty="0" smtClean="0"/>
              <a:t>:</a:t>
            </a:r>
          </a:p>
          <a:p>
            <a:pPr marL="0" indent="0">
              <a:buFont typeface="Arial" charset="0"/>
              <a:buNone/>
              <a:defRPr/>
            </a:pPr>
            <a:r>
              <a:rPr lang="en-US" altLang="ko-KR" sz="1100" dirty="0"/>
              <a:t>	</a:t>
            </a:r>
            <a:r>
              <a:rPr lang="en-US" altLang="ko-KR" sz="1100" dirty="0" smtClean="0"/>
              <a:t>1. </a:t>
            </a:r>
            <a:r>
              <a:rPr lang="ko-KR" altLang="en-US" sz="1100" dirty="0" smtClean="0"/>
              <a:t>로그인 상태에서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글 목록 보기를 할 수 있다</a:t>
            </a:r>
            <a:r>
              <a:rPr lang="en-US" altLang="ko-KR" sz="1100" dirty="0" smtClean="0"/>
              <a:t>.</a:t>
            </a:r>
            <a:br>
              <a:rPr lang="en-US" altLang="ko-KR" sz="1100" dirty="0" smtClean="0"/>
            </a:br>
            <a:r>
              <a:rPr lang="en-US" altLang="ko-KR" sz="1100" dirty="0" smtClean="0"/>
              <a:t>	2. </a:t>
            </a:r>
            <a:r>
              <a:rPr lang="ko-KR" altLang="en-US" sz="1100" dirty="0" smtClean="0"/>
              <a:t>로그인 상태에서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글쓰기를 할 수 있다</a:t>
            </a:r>
            <a:r>
              <a:rPr lang="en-US" altLang="ko-KR" sz="1100" dirty="0" smtClean="0"/>
              <a:t>.</a:t>
            </a:r>
          </a:p>
          <a:p>
            <a:pPr marL="0" indent="0">
              <a:buFont typeface="Arial" charset="0"/>
              <a:buNone/>
              <a:defRPr/>
            </a:pPr>
            <a:r>
              <a:rPr lang="en-US" altLang="ko-KR" sz="1100" dirty="0"/>
              <a:t>	</a:t>
            </a:r>
            <a:r>
              <a:rPr lang="en-US" altLang="ko-KR" sz="1100" dirty="0" smtClean="0"/>
              <a:t>2. </a:t>
            </a:r>
            <a:r>
              <a:rPr lang="ko-KR" altLang="en-US" sz="1100" dirty="0" smtClean="0"/>
              <a:t>로그인 상태에서 본인 글 수정 ∙ 삭제를 할 수 있다</a:t>
            </a:r>
            <a:r>
              <a:rPr lang="en-US" altLang="ko-KR" sz="1100" dirty="0" smtClean="0"/>
              <a:t>.</a:t>
            </a:r>
          </a:p>
          <a:p>
            <a:pPr marL="0" indent="0">
              <a:buFont typeface="Arial" charset="0"/>
              <a:buNone/>
              <a:defRPr/>
            </a:pPr>
            <a:r>
              <a:rPr lang="en-US" altLang="ko-KR" sz="1100" dirty="0"/>
              <a:t>	</a:t>
            </a:r>
            <a:r>
              <a:rPr lang="en-US" altLang="ko-KR" sz="1100" dirty="0" smtClean="0"/>
              <a:t>3. </a:t>
            </a:r>
            <a:r>
              <a:rPr lang="ko-KR" altLang="en-US" sz="1100" dirty="0"/>
              <a:t>로그인 </a:t>
            </a:r>
            <a:r>
              <a:rPr lang="ko-KR" altLang="en-US" sz="1100" dirty="0" smtClean="0"/>
              <a:t>상태에서 </a:t>
            </a:r>
            <a:r>
              <a:rPr lang="ko-KR" altLang="en-US" sz="1100" dirty="0" err="1" smtClean="0"/>
              <a:t>댓글</a:t>
            </a:r>
            <a:r>
              <a:rPr lang="ko-KR" altLang="en-US" sz="1100" dirty="0" smtClean="0"/>
              <a:t> 입력을 할 수 있다</a:t>
            </a:r>
            <a:r>
              <a:rPr lang="en-US" altLang="ko-KR" sz="1100" dirty="0" smtClean="0"/>
              <a:t>.</a:t>
            </a:r>
          </a:p>
          <a:p>
            <a:pPr marL="0" indent="0">
              <a:buFont typeface="Arial" charset="0"/>
              <a:buNone/>
              <a:defRPr/>
            </a:pPr>
            <a:r>
              <a:rPr lang="en-US" altLang="ko-KR" sz="1100" dirty="0"/>
              <a:t>	</a:t>
            </a:r>
            <a:r>
              <a:rPr lang="en-US" altLang="ko-KR" sz="1100" dirty="0" smtClean="0"/>
              <a:t>4. </a:t>
            </a:r>
            <a:r>
              <a:rPr lang="ko-KR" altLang="en-US" sz="1100" dirty="0"/>
              <a:t>로그인 상태에서 </a:t>
            </a:r>
            <a:r>
              <a:rPr lang="ko-KR" altLang="en-US" sz="1100" dirty="0" err="1"/>
              <a:t>댓글</a:t>
            </a:r>
            <a:r>
              <a:rPr lang="ko-KR" altLang="en-US" sz="1100" dirty="0"/>
              <a:t> 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수정 ∙ 삭제를 할 수 있다</a:t>
            </a:r>
            <a:r>
              <a:rPr lang="en-US" altLang="ko-KR" sz="1100" dirty="0" smtClean="0"/>
              <a:t>. </a:t>
            </a:r>
          </a:p>
          <a:p>
            <a:pPr>
              <a:buFont typeface="Arial" charset="0"/>
              <a:buChar char="•"/>
              <a:defRPr/>
            </a:pPr>
            <a:endParaRPr lang="en-US" altLang="ko-KR" sz="1100" dirty="0" smtClean="0"/>
          </a:p>
          <a:p>
            <a:pPr>
              <a:buFont typeface="Arial" charset="0"/>
              <a:buChar char="•"/>
              <a:defRPr/>
            </a:pPr>
            <a:r>
              <a:rPr lang="ko-KR" altLang="en-US" sz="1100" dirty="0" smtClean="0"/>
              <a:t>확장  </a:t>
            </a:r>
            <a:r>
              <a:rPr lang="en-US" altLang="ko-KR" sz="1100" dirty="0" smtClean="0"/>
              <a:t>=&gt; </a:t>
            </a:r>
            <a:r>
              <a:rPr lang="ko-KR" altLang="en-US" sz="1100" b="1" dirty="0" smtClean="0"/>
              <a:t>가능한 모든 실패와 대안의 흐름</a:t>
            </a:r>
            <a:r>
              <a:rPr lang="en-US" altLang="ko-KR" sz="1100" dirty="0" smtClean="0">
                <a:sym typeface="Wingdings" panose="05000000000000000000" pitchFamily="2" charset="2"/>
              </a:rPr>
              <a:t>	</a:t>
            </a:r>
            <a:br>
              <a:rPr lang="en-US" altLang="ko-KR" sz="1100" dirty="0" smtClean="0">
                <a:sym typeface="Wingdings" panose="05000000000000000000" pitchFamily="2" charset="2"/>
              </a:rPr>
            </a:br>
            <a:r>
              <a:rPr lang="en-US" altLang="ko-KR" sz="1100" dirty="0" smtClean="0">
                <a:sym typeface="Wingdings" panose="05000000000000000000" pitchFamily="2" charset="2"/>
              </a:rPr>
              <a:t>	1. </a:t>
            </a:r>
            <a:r>
              <a:rPr lang="ko-KR" altLang="en-US" sz="1100" dirty="0" smtClean="0">
                <a:sym typeface="Wingdings" panose="05000000000000000000" pitchFamily="2" charset="2"/>
              </a:rPr>
              <a:t>비회원이 글쓰기를 하려고 한다</a:t>
            </a:r>
            <a:r>
              <a:rPr lang="en-US" altLang="ko-KR" sz="1100" dirty="0" smtClean="0">
                <a:sym typeface="Wingdings" panose="05000000000000000000" pitchFamily="2" charset="2"/>
              </a:rPr>
              <a:t>:</a:t>
            </a:r>
          </a:p>
          <a:p>
            <a:pPr marL="0" indent="0">
              <a:buFont typeface="Arial" charset="0"/>
              <a:buNone/>
              <a:defRPr/>
            </a:pPr>
            <a:r>
              <a:rPr lang="en-US" altLang="ko-KR" sz="1100" dirty="0">
                <a:sym typeface="Wingdings" panose="05000000000000000000" pitchFamily="2" charset="2"/>
              </a:rPr>
              <a:t>	</a:t>
            </a:r>
            <a:r>
              <a:rPr lang="en-US" altLang="ko-KR" sz="1100" dirty="0" smtClean="0">
                <a:sym typeface="Wingdings" panose="05000000000000000000" pitchFamily="2" charset="2"/>
              </a:rPr>
              <a:t>   1.1. </a:t>
            </a:r>
            <a:r>
              <a:rPr lang="ko-KR" altLang="en-US" sz="1100" dirty="0" smtClean="0">
                <a:sym typeface="Wingdings" panose="05000000000000000000" pitchFamily="2" charset="2"/>
              </a:rPr>
              <a:t>회원가입을 제안한다</a:t>
            </a:r>
            <a:r>
              <a:rPr lang="en-US" altLang="ko-KR" sz="1100" dirty="0" smtClean="0">
                <a:sym typeface="Wingdings" panose="05000000000000000000" pitchFamily="2" charset="2"/>
              </a:rPr>
              <a:t>.</a:t>
            </a:r>
          </a:p>
          <a:p>
            <a:pPr marL="0" indent="0">
              <a:buFont typeface="Arial" charset="0"/>
              <a:buNone/>
              <a:defRPr/>
            </a:pPr>
            <a:r>
              <a:rPr lang="en-US" altLang="ko-KR" sz="1100" dirty="0" smtClean="0">
                <a:sym typeface="Wingdings" panose="05000000000000000000" pitchFamily="2" charset="2"/>
              </a:rPr>
              <a:t>	2. </a:t>
            </a:r>
            <a:r>
              <a:rPr lang="ko-KR" altLang="en-US" sz="1100" dirty="0" smtClean="0">
                <a:sym typeface="Wingdings" panose="05000000000000000000" pitchFamily="2" charset="2"/>
              </a:rPr>
              <a:t>비 로그인 상태에서 글쓰기를 하려고 한다</a:t>
            </a:r>
            <a:r>
              <a:rPr lang="en-US" altLang="ko-KR" sz="1100" dirty="0">
                <a:sym typeface="Wingdings" panose="05000000000000000000" pitchFamily="2" charset="2"/>
              </a:rPr>
              <a:t>:</a:t>
            </a:r>
            <a:endParaRPr lang="en-US" altLang="ko-KR" sz="1100" dirty="0" smtClean="0">
              <a:sym typeface="Wingdings" panose="05000000000000000000" pitchFamily="2" charset="2"/>
            </a:endParaRPr>
          </a:p>
          <a:p>
            <a:pPr marL="0" indent="0">
              <a:buFont typeface="Arial" charset="0"/>
              <a:buNone/>
              <a:defRPr/>
            </a:pPr>
            <a:r>
              <a:rPr lang="en-US" altLang="ko-KR" sz="1100" dirty="0">
                <a:sym typeface="Wingdings" panose="05000000000000000000" pitchFamily="2" charset="2"/>
              </a:rPr>
              <a:t>	</a:t>
            </a:r>
            <a:r>
              <a:rPr lang="en-US" altLang="ko-KR" sz="1100" dirty="0" smtClean="0">
                <a:sym typeface="Wingdings" panose="05000000000000000000" pitchFamily="2" charset="2"/>
              </a:rPr>
              <a:t>   2.1. </a:t>
            </a:r>
            <a:r>
              <a:rPr lang="ko-KR" altLang="en-US" sz="1100" dirty="0" err="1" smtClean="0">
                <a:sym typeface="Wingdings" panose="05000000000000000000" pitchFamily="2" charset="2"/>
              </a:rPr>
              <a:t>로그인을</a:t>
            </a:r>
            <a:r>
              <a:rPr lang="ko-KR" altLang="en-US" sz="1100" dirty="0" smtClean="0">
                <a:sym typeface="Wingdings" panose="05000000000000000000" pitchFamily="2" charset="2"/>
              </a:rPr>
              <a:t> 제안한다</a:t>
            </a:r>
            <a:r>
              <a:rPr lang="en-US" altLang="ko-KR" sz="1100" dirty="0" smtClean="0">
                <a:sym typeface="Wingdings" panose="05000000000000000000" pitchFamily="2" charset="2"/>
              </a:rPr>
              <a:t>.</a:t>
            </a:r>
          </a:p>
          <a:p>
            <a:pPr marL="0" indent="0">
              <a:buFont typeface="Arial" charset="0"/>
              <a:buNone/>
              <a:defRPr/>
            </a:pPr>
            <a:r>
              <a:rPr lang="en-US" altLang="ko-KR" sz="1100" dirty="0">
                <a:sym typeface="Wingdings" panose="05000000000000000000" pitchFamily="2" charset="2"/>
              </a:rPr>
              <a:t>	</a:t>
            </a:r>
            <a:r>
              <a:rPr lang="en-US" altLang="ko-KR" sz="1100" dirty="0" smtClean="0">
                <a:sym typeface="Wingdings" panose="05000000000000000000" pitchFamily="2" charset="2"/>
              </a:rPr>
              <a:t>3. </a:t>
            </a:r>
            <a:r>
              <a:rPr lang="ko-KR" altLang="en-US" sz="1100" dirty="0" smtClean="0">
                <a:sym typeface="Wingdings" panose="05000000000000000000" pitchFamily="2" charset="2"/>
              </a:rPr>
              <a:t>비 로그인 상태에서 글 수정 </a:t>
            </a:r>
            <a:r>
              <a:rPr lang="ko-KR" altLang="en-US" sz="1100" dirty="0"/>
              <a:t>∙ </a:t>
            </a:r>
            <a:r>
              <a:rPr lang="ko-KR" altLang="en-US" sz="1100" dirty="0" smtClean="0"/>
              <a:t>삭제</a:t>
            </a:r>
            <a:r>
              <a:rPr lang="en-US" altLang="ko-KR" sz="1100" dirty="0" smtClean="0"/>
              <a:t>, </a:t>
            </a:r>
            <a:r>
              <a:rPr lang="ko-KR" altLang="en-US" sz="1100" dirty="0" err="1" smtClean="0"/>
              <a:t>댓글</a:t>
            </a:r>
            <a:r>
              <a:rPr lang="ko-KR" altLang="en-US" sz="1100" dirty="0" smtClean="0"/>
              <a:t> 수정</a:t>
            </a:r>
            <a:r>
              <a:rPr lang="ko-KR" altLang="en-US" sz="1100" dirty="0"/>
              <a:t> ∙ </a:t>
            </a:r>
            <a:r>
              <a:rPr lang="ko-KR" altLang="en-US" sz="1100" dirty="0" smtClean="0"/>
              <a:t>삭제를 하려고 한다</a:t>
            </a:r>
            <a:r>
              <a:rPr lang="en-US" altLang="ko-KR" sz="1100" dirty="0" smtClean="0"/>
              <a:t>.</a:t>
            </a:r>
          </a:p>
          <a:p>
            <a:pPr marL="0" indent="0">
              <a:buFont typeface="Arial" charset="0"/>
              <a:buNone/>
              <a:defRPr/>
            </a:pPr>
            <a:r>
              <a:rPr lang="en-US" altLang="ko-KR" sz="1100" dirty="0">
                <a:sym typeface="Wingdings" panose="05000000000000000000" pitchFamily="2" charset="2"/>
              </a:rPr>
              <a:t>	</a:t>
            </a:r>
            <a:r>
              <a:rPr lang="en-US" altLang="ko-KR" sz="1100" dirty="0" smtClean="0">
                <a:sym typeface="Wingdings" panose="05000000000000000000" pitchFamily="2" charset="2"/>
              </a:rPr>
              <a:t>   3.1. </a:t>
            </a:r>
            <a:r>
              <a:rPr lang="ko-KR" altLang="en-US" sz="1100" dirty="0" smtClean="0">
                <a:sym typeface="Wingdings" panose="05000000000000000000" pitchFamily="2" charset="2"/>
              </a:rPr>
              <a:t>본인의 글이 아니거나 로그인 상태가 아니면</a:t>
            </a:r>
            <a:r>
              <a:rPr lang="en-US" altLang="ko-KR" sz="1100" dirty="0" smtClean="0">
                <a:sym typeface="Wingdings" panose="05000000000000000000" pitchFamily="2" charset="2"/>
              </a:rPr>
              <a:t>,</a:t>
            </a:r>
            <a:br>
              <a:rPr lang="en-US" altLang="ko-KR" sz="1100" dirty="0" smtClean="0">
                <a:sym typeface="Wingdings" panose="05000000000000000000" pitchFamily="2" charset="2"/>
              </a:rPr>
            </a:br>
            <a:r>
              <a:rPr lang="en-US" altLang="ko-KR" sz="1100" dirty="0" smtClean="0">
                <a:sym typeface="Wingdings" panose="05000000000000000000" pitchFamily="2" charset="2"/>
              </a:rPr>
              <a:t>	       </a:t>
            </a:r>
            <a:r>
              <a:rPr lang="ko-KR" altLang="en-US" sz="1100" dirty="0" smtClean="0">
                <a:sym typeface="Wingdings" panose="05000000000000000000" pitchFamily="2" charset="2"/>
              </a:rPr>
              <a:t> 수정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∙ </a:t>
            </a:r>
            <a:r>
              <a:rPr lang="ko-KR" altLang="en-US" sz="1100" dirty="0" smtClean="0"/>
              <a:t>삭제 버튼이 나타나지 않는다</a:t>
            </a:r>
            <a:r>
              <a:rPr lang="en-US" altLang="ko-KR" sz="1100" dirty="0" smtClean="0"/>
              <a:t>.</a:t>
            </a:r>
            <a:endParaRPr lang="en-US" altLang="ko-KR" sz="1100" dirty="0" smtClean="0">
              <a:sym typeface="Wingdings" panose="05000000000000000000" pitchFamily="2" charset="2"/>
            </a:endParaRPr>
          </a:p>
          <a:p>
            <a:pPr marL="0" indent="0">
              <a:buFont typeface="Arial" charset="0"/>
              <a:buNone/>
              <a:defRPr/>
            </a:pPr>
            <a:r>
              <a:rPr lang="en-US" altLang="ko-KR" sz="1100" dirty="0" smtClean="0">
                <a:sym typeface="Wingdings" panose="05000000000000000000" pitchFamily="2" charset="2"/>
              </a:rPr>
              <a:t>	4. </a:t>
            </a:r>
            <a:r>
              <a:rPr lang="ko-KR" altLang="en-US" sz="1100" dirty="0" smtClean="0">
                <a:sym typeface="Wingdings" panose="05000000000000000000" pitchFamily="2" charset="2"/>
              </a:rPr>
              <a:t>서버문제로 연결 실패 </a:t>
            </a:r>
            <a:r>
              <a:rPr lang="en-US" altLang="ko-KR" sz="1100" dirty="0" smtClean="0">
                <a:sym typeface="Wingdings" panose="05000000000000000000" pitchFamily="2" charset="2"/>
              </a:rPr>
              <a:t>:</a:t>
            </a:r>
          </a:p>
          <a:p>
            <a:pPr marL="0" indent="0">
              <a:buFont typeface="Arial" charset="0"/>
              <a:buNone/>
              <a:defRPr/>
            </a:pPr>
            <a:r>
              <a:rPr lang="en-US" altLang="ko-KR" sz="1100" dirty="0">
                <a:sym typeface="Wingdings" panose="05000000000000000000" pitchFamily="2" charset="2"/>
              </a:rPr>
              <a:t>	</a:t>
            </a:r>
            <a:r>
              <a:rPr lang="en-US" altLang="ko-KR" sz="1100" dirty="0" smtClean="0">
                <a:sym typeface="Wingdings" panose="05000000000000000000" pitchFamily="2" charset="2"/>
              </a:rPr>
              <a:t>   4.1. </a:t>
            </a:r>
            <a:r>
              <a:rPr lang="ko-KR" altLang="en-US" sz="1100" dirty="0" smtClean="0">
                <a:sym typeface="Wingdings" panose="05000000000000000000" pitchFamily="2" charset="2"/>
              </a:rPr>
              <a:t>서버 자체 에러 </a:t>
            </a:r>
            <a:r>
              <a:rPr lang="ko-KR" altLang="en-US" sz="1100" dirty="0" err="1" smtClean="0">
                <a:sym typeface="Wingdings" panose="05000000000000000000" pitchFamily="2" charset="2"/>
              </a:rPr>
              <a:t>메세지를</a:t>
            </a:r>
            <a:r>
              <a:rPr lang="ko-KR" altLang="en-US" sz="1100" dirty="0" smtClean="0">
                <a:sym typeface="Wingdings" panose="05000000000000000000" pitchFamily="2" charset="2"/>
              </a:rPr>
              <a:t> 출력한다</a:t>
            </a:r>
            <a:r>
              <a:rPr lang="en-US" altLang="ko-KR" sz="1100" dirty="0" smtClean="0">
                <a:sym typeface="Wingdings" panose="05000000000000000000" pitchFamily="2" charset="2"/>
              </a:rPr>
              <a:t>.</a:t>
            </a:r>
          </a:p>
          <a:p>
            <a:pPr>
              <a:buFont typeface="Arial" charset="0"/>
              <a:buChar char="•"/>
              <a:defRPr/>
            </a:pPr>
            <a:endParaRPr lang="en-US" altLang="ko-KR" sz="1100" dirty="0" smtClean="0"/>
          </a:p>
          <a:p>
            <a:pPr>
              <a:buFont typeface="Arial" charset="0"/>
              <a:buChar char="•"/>
              <a:defRPr/>
            </a:pPr>
            <a:r>
              <a:rPr lang="ko-KR" altLang="en-US" sz="1100" dirty="0" smtClean="0"/>
              <a:t>변수 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글의 제목 </a:t>
            </a:r>
            <a:r>
              <a:rPr lang="ko-KR" altLang="en-US" sz="1100" dirty="0"/>
              <a:t>∙ </a:t>
            </a:r>
            <a:r>
              <a:rPr lang="ko-KR" altLang="en-US" sz="1100" dirty="0" smtClean="0"/>
              <a:t> 내용의 글자 수 초과</a:t>
            </a:r>
            <a:r>
              <a:rPr lang="en-US" altLang="ko-KR" sz="1100" dirty="0" smtClean="0"/>
              <a:t>, </a:t>
            </a:r>
            <a:r>
              <a:rPr lang="ko-KR" altLang="en-US" sz="1100" dirty="0" err="1" smtClean="0"/>
              <a:t>댓글의</a:t>
            </a:r>
            <a:r>
              <a:rPr lang="ko-KR" altLang="en-US" sz="1100" dirty="0" smtClean="0"/>
              <a:t> 글자 수 초과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	=&gt; </a:t>
            </a:r>
            <a:r>
              <a:rPr lang="ko-KR" altLang="en-US" sz="1100" b="1" dirty="0" smtClean="0"/>
              <a:t>비 기능적 요구사항 등을 기술 할 수 있음</a:t>
            </a:r>
            <a:r>
              <a:rPr lang="en-US" altLang="ko-KR" sz="1100" b="1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57188" y="285750"/>
            <a:ext cx="2690812" cy="323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2075" indent="-92075" eaLnBrk="1" fontAlgn="auto" latinLnBrk="1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dirty="0">
                <a:latin typeface="+mn-ea"/>
                <a:ea typeface="+mn-ea"/>
              </a:rPr>
              <a:t>*** </a:t>
            </a:r>
            <a:r>
              <a:rPr kumimoji="0" lang="ko-KR" altLang="en-US" sz="1400" dirty="0">
                <a:latin typeface="+mn-ea"/>
                <a:ea typeface="+mn-ea"/>
              </a:rPr>
              <a:t>실습 </a:t>
            </a:r>
            <a:r>
              <a:rPr kumimoji="0" lang="en-US" altLang="ko-KR" sz="1400" dirty="0">
                <a:latin typeface="+mn-ea"/>
                <a:ea typeface="+mn-ea"/>
              </a:rPr>
              <a:t>1.  </a:t>
            </a:r>
            <a:r>
              <a:rPr lang="en-US" altLang="ko-KR" sz="1400" dirty="0" err="1">
                <a:latin typeface="+mn-ea"/>
                <a:ea typeface="+mn-ea"/>
              </a:rPr>
              <a:t>UseCase</a:t>
            </a:r>
            <a:r>
              <a:rPr lang="en-US" altLang="ko-KR" sz="1400" dirty="0">
                <a:latin typeface="+mn-ea"/>
                <a:ea typeface="+mn-ea"/>
              </a:rPr>
              <a:t>  </a:t>
            </a:r>
            <a:r>
              <a:rPr lang="ko-KR" altLang="en-US" sz="1400" dirty="0">
                <a:latin typeface="+mn-ea"/>
                <a:ea typeface="+mn-ea"/>
              </a:rPr>
              <a:t>작성</a:t>
            </a:r>
            <a:r>
              <a:rPr kumimoji="0" lang="ko-KR" altLang="en-US" sz="1400" dirty="0">
                <a:latin typeface="+mn-ea"/>
                <a:ea typeface="+mn-ea"/>
              </a:rPr>
              <a:t>하기</a:t>
            </a:r>
            <a:endParaRPr kumimoji="0" lang="en-US" altLang="ko-KR" sz="1400" dirty="0">
              <a:latin typeface="+mn-ea"/>
              <a:ea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80975" y="774700"/>
            <a:ext cx="6429375" cy="7000875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95250" y="222250"/>
          <a:ext cx="6675439" cy="86582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1881"/>
                <a:gridCol w="1980744"/>
                <a:gridCol w="758739"/>
                <a:gridCol w="1101629"/>
                <a:gridCol w="1652446"/>
              </a:tblGrid>
              <a:tr h="2057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1434" marR="51434" marT="25718" marB="25718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U001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1434" marR="51434" marT="25718" marB="25718"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>
                          <a:latin typeface="+mn-ea"/>
                          <a:ea typeface="+mn-ea"/>
                        </a:rPr>
                        <a:t>UseCase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명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1434" marR="51434" marT="25718" marB="25718" anchor="ctr"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게시판 관리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1434" marR="51434" marT="25718" marB="25718" anchor="ctr"/>
                </a:tc>
              </a:tr>
              <a:tr h="2057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작성자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1434" marR="51434" marT="25718" marB="25718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latin typeface="+mn-ea"/>
                          <a:ea typeface="+mn-ea"/>
                        </a:rPr>
                        <a:t>김그린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1434" marR="51434" marT="25718" marB="25718"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latin typeface="+mn-ea"/>
                          <a:ea typeface="+mn-ea"/>
                        </a:rPr>
                        <a:t>수정자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1434" marR="51434" marT="25718" marB="25718" anchor="ctr"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latin typeface="+mn-ea"/>
                          <a:ea typeface="+mn-ea"/>
                        </a:rPr>
                        <a:t>김그린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1434" marR="51434" marT="25718" marB="25718" anchor="ctr"/>
                </a:tc>
              </a:tr>
              <a:tr h="2057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최초작성일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1434" marR="51434" marT="25718" marB="25718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2017/02/13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1434" marR="51434" marT="25718" marB="25718"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최종수정일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1434" marR="51434" marT="25718" marB="25718" anchor="ctr"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2017/02/13</a:t>
                      </a:r>
                      <a:endParaRPr lang="ko-KR" altLang="en-US" sz="1000" dirty="0" smtClean="0">
                        <a:latin typeface="+mn-ea"/>
                        <a:ea typeface="+mn-ea"/>
                      </a:endParaRPr>
                    </a:p>
                  </a:txBody>
                  <a:tcPr marL="51434" marR="51434" marT="25718" marB="25718" anchor="ctr"/>
                </a:tc>
              </a:tr>
              <a:tr h="2320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ACTOR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1434" marR="51434" marT="25718" marB="25718" anchor="ctr">
                    <a:solidFill>
                      <a:srgbClr val="CC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회원 및 인터넷 이용자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1434" marR="51434" marT="25718" marB="25718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405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사전 조건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1434" marR="51434" marT="25718" marB="25718" anchor="ctr">
                    <a:solidFill>
                      <a:srgbClr val="CC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aseline="0" dirty="0" smtClean="0">
                          <a:latin typeface="+mn-ea"/>
                          <a:ea typeface="+mn-ea"/>
                        </a:rPr>
                        <a:t>로그인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1434" marR="51434" marT="25718" marB="25718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491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사후 조건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1434" marR="51434" marT="25718" marB="25718" anchor="ctr">
                    <a:solidFill>
                      <a:srgbClr val="CC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없음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1434" marR="51434" marT="25718" marB="25718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800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기본 흐름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</a:txBody>
                  <a:tcPr marL="51434" marR="51434" marT="25718" marB="25718" anchor="ctr">
                    <a:solidFill>
                      <a:srgbClr val="CC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800"/>
                        </a:lnSpc>
                      </a:pPr>
                      <a:r>
                        <a:rPr lang="ko-KR" altLang="en-US" sz="1100" dirty="0" err="1" smtClean="0">
                          <a:latin typeface="+mn-ea"/>
                          <a:ea typeface="+mn-ea"/>
                        </a:rPr>
                        <a:t>액터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 행위</a:t>
                      </a:r>
                      <a:endParaRPr lang="en-US" altLang="ko-KR" sz="1100" dirty="0" smtClean="0">
                        <a:latin typeface="+mn-ea"/>
                        <a:ea typeface="+mn-ea"/>
                      </a:endParaRPr>
                    </a:p>
                  </a:txBody>
                  <a:tcPr marL="51434" marR="51434" marT="25718" marB="25718" anchor="ctr"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시스템 행위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51434" marR="51434" marT="25718" marB="25718" anchor="ctr"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8614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87313" marR="0" lvl="0" indent="-87313" algn="l" defTabSz="914400" rtl="0" eaLnBrk="1" fontAlgn="auto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1.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게시판 </a:t>
                      </a:r>
                      <a:r>
                        <a:rPr lang="ko-KR" altLang="en-US" sz="1100" dirty="0" err="1" smtClean="0">
                          <a:latin typeface="+mn-ea"/>
                          <a:ea typeface="+mn-ea"/>
                        </a:rPr>
                        <a:t>글목록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보기를 요청한다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.</a:t>
                      </a:r>
                      <a:br>
                        <a:rPr lang="en-US" altLang="ko-KR" sz="1100" dirty="0" smtClean="0">
                          <a:latin typeface="+mn-ea"/>
                          <a:ea typeface="+mn-ea"/>
                        </a:rPr>
                      </a:br>
                      <a:endParaRPr lang="en-US" altLang="ko-KR" sz="1100" dirty="0" smtClean="0">
                        <a:latin typeface="+mn-ea"/>
                        <a:ea typeface="+mn-ea"/>
                      </a:endParaRPr>
                    </a:p>
                    <a:p>
                      <a:pPr marL="87313" lvl="0" indent="-87313" algn="l" latinLnBrk="1">
                        <a:lnSpc>
                          <a:spcPts val="1500"/>
                        </a:lnSpc>
                        <a:buNone/>
                      </a:pP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3.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게시판 글쓰기를 요청 한다</a:t>
                      </a:r>
                      <a:endParaRPr lang="en-US" altLang="ko-KR" sz="1100" dirty="0" smtClean="0">
                        <a:latin typeface="+mn-ea"/>
                        <a:ea typeface="+mn-ea"/>
                      </a:endParaRPr>
                    </a:p>
                    <a:p>
                      <a:pPr marL="87313" lvl="0" indent="-87313" algn="l" latinLnBrk="1">
                        <a:lnSpc>
                          <a:spcPts val="1500"/>
                        </a:lnSpc>
                        <a:buNone/>
                      </a:pPr>
                      <a:endParaRPr lang="en-US" altLang="ko-KR" sz="1100" dirty="0" smtClean="0">
                        <a:latin typeface="+mn-ea"/>
                        <a:ea typeface="+mn-ea"/>
                      </a:endParaRPr>
                    </a:p>
                    <a:p>
                      <a:pPr marL="87313" lvl="0" indent="-87313" algn="l" latinLnBrk="1">
                        <a:lnSpc>
                          <a:spcPts val="1500"/>
                        </a:lnSpc>
                        <a:buNone/>
                      </a:pP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5.</a:t>
                      </a:r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+mn-ea"/>
                          <a:ea typeface="+mn-ea"/>
                        </a:rPr>
                        <a:t>글 제목과 내용을 입력하고 완료 요청한다</a:t>
                      </a:r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87313" lvl="0" indent="-87313" algn="l" latinLnBrk="1">
                        <a:lnSpc>
                          <a:spcPts val="1500"/>
                        </a:lnSpc>
                        <a:buNone/>
                      </a:pPr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7. </a:t>
                      </a:r>
                      <a:r>
                        <a:rPr lang="ko-KR" altLang="en-US" sz="1100" baseline="0" dirty="0" smtClean="0">
                          <a:latin typeface="+mn-ea"/>
                          <a:ea typeface="+mn-ea"/>
                        </a:rPr>
                        <a:t>글 수정을 요청한다</a:t>
                      </a:r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.</a:t>
                      </a:r>
                      <a:br>
                        <a:rPr lang="en-US" altLang="ko-KR" sz="1100" baseline="0" dirty="0" smtClean="0">
                          <a:latin typeface="+mn-ea"/>
                          <a:ea typeface="+mn-ea"/>
                        </a:rPr>
                      </a:br>
                      <a:endParaRPr lang="en-US" altLang="ko-KR" sz="1100" baseline="0" dirty="0" smtClean="0">
                        <a:latin typeface="+mn-ea"/>
                        <a:ea typeface="+mn-ea"/>
                      </a:endParaRPr>
                    </a:p>
                    <a:p>
                      <a:pPr marL="87313" lvl="0" indent="-87313" algn="l" latinLnBrk="1">
                        <a:lnSpc>
                          <a:spcPts val="1500"/>
                        </a:lnSpc>
                        <a:buNone/>
                      </a:pP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9.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글 제목과 내용을 수정하고 완료 요청한다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87313" lvl="0" indent="-87313" algn="l" latinLnBrk="1">
                        <a:lnSpc>
                          <a:spcPts val="1500"/>
                        </a:lnSpc>
                        <a:buNone/>
                      </a:pP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11.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글 삭제를 요청한다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87313" lvl="0" indent="-87313" algn="l" latinLnBrk="1">
                        <a:lnSpc>
                          <a:spcPts val="1500"/>
                        </a:lnSpc>
                        <a:buNone/>
                      </a:pP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13.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삭제확인 을 요청한다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87313" lvl="0" indent="-87313" algn="l" latinLnBrk="1">
                        <a:lnSpc>
                          <a:spcPts val="1500"/>
                        </a:lnSpc>
                        <a:buNone/>
                      </a:pPr>
                      <a:endParaRPr lang="en-US" altLang="ko-KR" sz="1100" dirty="0" smtClean="0">
                        <a:latin typeface="+mn-ea"/>
                        <a:ea typeface="+mn-ea"/>
                      </a:endParaRPr>
                    </a:p>
                    <a:p>
                      <a:pPr marL="87313" lvl="0" indent="-87313" algn="l" latinLnBrk="1">
                        <a:lnSpc>
                          <a:spcPts val="1500"/>
                        </a:lnSpc>
                        <a:buNone/>
                      </a:pP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15. </a:t>
                      </a:r>
                      <a:r>
                        <a:rPr lang="ko-KR" altLang="en-US" sz="1100" dirty="0" err="1" smtClean="0">
                          <a:latin typeface="+mn-ea"/>
                          <a:ea typeface="+mn-ea"/>
                        </a:rPr>
                        <a:t>댓글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+mn-ea"/>
                          <a:ea typeface="+mn-ea"/>
                        </a:rPr>
                        <a:t>입력 후 완료 요청한다</a:t>
                      </a:r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.</a:t>
                      </a:r>
                      <a:br>
                        <a:rPr lang="en-US" altLang="ko-KR" sz="1100" baseline="0" dirty="0" smtClean="0">
                          <a:latin typeface="+mn-ea"/>
                          <a:ea typeface="+mn-ea"/>
                        </a:rPr>
                      </a:br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aseline="0" dirty="0" smtClean="0">
                          <a:latin typeface="+mn-ea"/>
                          <a:ea typeface="+mn-ea"/>
                        </a:rPr>
                        <a:t>본인의 </a:t>
                      </a:r>
                      <a:r>
                        <a:rPr lang="ko-KR" altLang="en-US" sz="1100" baseline="0" dirty="0" err="1" smtClean="0">
                          <a:latin typeface="+mn-ea"/>
                          <a:ea typeface="+mn-ea"/>
                        </a:rPr>
                        <a:t>댓글만</a:t>
                      </a:r>
                      <a:r>
                        <a:rPr lang="ko-KR" altLang="en-US" sz="1100" baseline="0" dirty="0" smtClean="0">
                          <a:latin typeface="+mn-ea"/>
                          <a:ea typeface="+mn-ea"/>
                        </a:rPr>
                        <a:t> 수정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∙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삭제 버튼 나타남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)</a:t>
                      </a:r>
                      <a:endParaRPr lang="en-US" altLang="ko-KR" sz="1100" baseline="0" dirty="0" smtClean="0">
                        <a:latin typeface="+mn-ea"/>
                        <a:ea typeface="+mn-ea"/>
                      </a:endParaRPr>
                    </a:p>
                    <a:p>
                      <a:pPr marL="87313" lvl="0" indent="-87313" algn="l" latinLnBrk="1">
                        <a:lnSpc>
                          <a:spcPts val="1500"/>
                        </a:lnSpc>
                        <a:buNone/>
                      </a:pPr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17. </a:t>
                      </a:r>
                      <a:r>
                        <a:rPr lang="ko-KR" altLang="en-US" sz="1100" baseline="0" dirty="0" smtClean="0">
                          <a:latin typeface="+mn-ea"/>
                          <a:ea typeface="+mn-ea"/>
                        </a:rPr>
                        <a:t>수정 후 수정을 요청한다</a:t>
                      </a:r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87313" lvl="0" indent="-87313" algn="l" latinLnBrk="1">
                        <a:lnSpc>
                          <a:spcPts val="1500"/>
                        </a:lnSpc>
                        <a:buNone/>
                      </a:pPr>
                      <a:endParaRPr lang="en-US" altLang="ko-KR" sz="1100" baseline="0" dirty="0" smtClean="0">
                        <a:latin typeface="+mn-ea"/>
                        <a:ea typeface="+mn-ea"/>
                      </a:endParaRPr>
                    </a:p>
                    <a:p>
                      <a:pPr marL="87313" lvl="0" indent="-87313" algn="l" latinLnBrk="1">
                        <a:lnSpc>
                          <a:spcPts val="1500"/>
                        </a:lnSpc>
                        <a:buNone/>
                      </a:pPr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19. </a:t>
                      </a:r>
                      <a:r>
                        <a:rPr lang="ko-KR" altLang="en-US" sz="1100" baseline="0" dirty="0" smtClean="0">
                          <a:latin typeface="+mn-ea"/>
                          <a:ea typeface="+mn-ea"/>
                        </a:rPr>
                        <a:t>삭제버튼 누른다</a:t>
                      </a:r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87313" lvl="0" indent="-87313" algn="l" latinLnBrk="1">
                        <a:lnSpc>
                          <a:spcPts val="1500"/>
                        </a:lnSpc>
                        <a:buNone/>
                      </a:pPr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21. </a:t>
                      </a:r>
                      <a:r>
                        <a:rPr lang="ko-KR" altLang="en-US" sz="1100" baseline="0" dirty="0" smtClean="0">
                          <a:latin typeface="+mn-ea"/>
                          <a:ea typeface="+mn-ea"/>
                        </a:rPr>
                        <a:t>삭제확인 누른다</a:t>
                      </a:r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en-US" altLang="ko-KR" sz="1100" dirty="0" smtClean="0">
                        <a:latin typeface="+mn-ea"/>
                        <a:ea typeface="+mn-ea"/>
                      </a:endParaRPr>
                    </a:p>
                  </a:txBody>
                  <a:tcPr marL="51434" marR="51434" marT="25718" marB="25718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74625" marR="0" lvl="0" indent="-174625" algn="l" defTabSz="914400" rtl="0" eaLnBrk="1" fontAlgn="auto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1100" dirty="0" err="1" smtClean="0">
                          <a:latin typeface="+mn-ea"/>
                          <a:ea typeface="+mn-ea"/>
                        </a:rPr>
                        <a:t>글목록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  화면을 표시한다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74625" lvl="0" indent="-174625" algn="l" latinLnBrk="1">
                        <a:lnSpc>
                          <a:spcPts val="1500"/>
                        </a:lnSpc>
                        <a:spcBef>
                          <a:spcPts val="0"/>
                        </a:spcBef>
                      </a:pPr>
                      <a:endParaRPr lang="en-US" altLang="ko-KR" sz="1100" dirty="0" smtClean="0">
                        <a:latin typeface="+mn-ea"/>
                        <a:ea typeface="+mn-ea"/>
                      </a:endParaRPr>
                    </a:p>
                    <a:p>
                      <a:pPr marL="174625" lvl="0" indent="-174625" algn="l" latinLnBrk="1">
                        <a:lnSpc>
                          <a:spcPts val="1500"/>
                        </a:lnSpc>
                        <a:spcBef>
                          <a:spcPts val="0"/>
                        </a:spcBef>
                      </a:pP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4.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글쓰기 화면을 표시한다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74625" lvl="0" indent="-174625" algn="l" latinLnBrk="1">
                        <a:lnSpc>
                          <a:spcPts val="1500"/>
                        </a:lnSpc>
                        <a:spcBef>
                          <a:spcPts val="0"/>
                        </a:spcBef>
                      </a:pPr>
                      <a:endParaRPr lang="en-US" altLang="ko-KR" sz="1100" dirty="0" smtClean="0">
                        <a:latin typeface="+mn-ea"/>
                        <a:ea typeface="+mn-ea"/>
                      </a:endParaRPr>
                    </a:p>
                    <a:p>
                      <a:pPr marL="174625" lvl="0" indent="-174625" algn="l" latinLnBrk="1">
                        <a:lnSpc>
                          <a:spcPts val="1500"/>
                        </a:lnSpc>
                        <a:spcBef>
                          <a:spcPts val="0"/>
                        </a:spcBef>
                      </a:pP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6.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글쓰기 완료한다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.</a:t>
                      </a:r>
                      <a:br>
                        <a:rPr lang="en-US" altLang="ko-KR" sz="1100" dirty="0" smtClean="0">
                          <a:latin typeface="+mn-ea"/>
                          <a:ea typeface="+mn-ea"/>
                        </a:rPr>
                      </a:b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글 목록을 보여준다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74625" lvl="0" indent="-174625" algn="l" latinLnBrk="1">
                        <a:lnSpc>
                          <a:spcPts val="1500"/>
                        </a:lnSpc>
                        <a:spcBef>
                          <a:spcPts val="0"/>
                        </a:spcBef>
                      </a:pP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8.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글 수정 화면을 표시한다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74625" lvl="0" indent="-174625" algn="l" latinLnBrk="1">
                        <a:lnSpc>
                          <a:spcPts val="1500"/>
                        </a:lnSpc>
                        <a:spcBef>
                          <a:spcPts val="0"/>
                        </a:spcBef>
                      </a:pPr>
                      <a:endParaRPr lang="en-US" altLang="ko-KR" sz="1100" dirty="0" smtClean="0">
                        <a:latin typeface="+mn-ea"/>
                        <a:ea typeface="+mn-ea"/>
                      </a:endParaRPr>
                    </a:p>
                    <a:p>
                      <a:pPr marL="174625" lvl="0" indent="-174625" algn="l" latinLnBrk="1">
                        <a:lnSpc>
                          <a:spcPts val="1500"/>
                        </a:lnSpc>
                        <a:spcBef>
                          <a:spcPts val="0"/>
                        </a:spcBef>
                      </a:pP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10.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글 수정 완료한다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.</a:t>
                      </a:r>
                      <a:br>
                        <a:rPr lang="en-US" altLang="ko-KR" sz="1100" dirty="0" smtClean="0">
                          <a:latin typeface="+mn-ea"/>
                          <a:ea typeface="+mn-ea"/>
                        </a:rPr>
                      </a:b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글 목록을 보여준다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74625" lvl="0" indent="-174625" algn="l" latinLnBrk="1">
                        <a:lnSpc>
                          <a:spcPts val="1500"/>
                        </a:lnSpc>
                        <a:spcBef>
                          <a:spcPts val="0"/>
                        </a:spcBef>
                      </a:pPr>
                      <a:endParaRPr lang="en-US" altLang="ko-KR" sz="1100" dirty="0" smtClean="0">
                        <a:latin typeface="+mn-ea"/>
                        <a:ea typeface="+mn-ea"/>
                      </a:endParaRPr>
                    </a:p>
                    <a:p>
                      <a:pPr marL="174625" lvl="0" indent="-174625" algn="l" latinLnBrk="1">
                        <a:lnSpc>
                          <a:spcPts val="1500"/>
                        </a:lnSpc>
                        <a:spcBef>
                          <a:spcPts val="0"/>
                        </a:spcBef>
                      </a:pP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12.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삭제 확인 화면을 표시한다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74625" lvl="0" indent="-174625" algn="l" latinLnBrk="1">
                        <a:lnSpc>
                          <a:spcPts val="1500"/>
                        </a:lnSpc>
                        <a:spcBef>
                          <a:spcPts val="0"/>
                        </a:spcBef>
                      </a:pP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14.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삭제 한다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.</a:t>
                      </a:r>
                      <a:br>
                        <a:rPr lang="en-US" altLang="ko-KR" sz="1100" dirty="0" smtClean="0">
                          <a:latin typeface="+mn-ea"/>
                          <a:ea typeface="+mn-ea"/>
                        </a:rPr>
                      </a:br>
                      <a:r>
                        <a:rPr lang="ko-KR" altLang="en-US" sz="1100" baseline="0" dirty="0" err="1" smtClean="0">
                          <a:latin typeface="+mn-ea"/>
                          <a:ea typeface="+mn-ea"/>
                        </a:rPr>
                        <a:t>글목록을</a:t>
                      </a:r>
                      <a:r>
                        <a:rPr lang="ko-KR" altLang="en-US" sz="1100" baseline="0" dirty="0" smtClean="0">
                          <a:latin typeface="+mn-ea"/>
                          <a:ea typeface="+mn-ea"/>
                        </a:rPr>
                        <a:t> 보여준다</a:t>
                      </a:r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.</a:t>
                      </a:r>
                      <a:endParaRPr lang="en-US" altLang="ko-KR" sz="1100" dirty="0" smtClean="0">
                        <a:latin typeface="+mn-ea"/>
                        <a:ea typeface="+mn-ea"/>
                      </a:endParaRPr>
                    </a:p>
                    <a:p>
                      <a:pPr marL="174625" lvl="0" indent="-174625" algn="l" latinLnBrk="1">
                        <a:lnSpc>
                          <a:spcPts val="1500"/>
                        </a:lnSpc>
                        <a:spcBef>
                          <a:spcPts val="0"/>
                        </a:spcBef>
                      </a:pP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16. </a:t>
                      </a:r>
                      <a:r>
                        <a:rPr lang="ko-KR" altLang="en-US" sz="1100" dirty="0" err="1" smtClean="0">
                          <a:latin typeface="+mn-ea"/>
                          <a:ea typeface="+mn-ea"/>
                        </a:rPr>
                        <a:t>댓글</a:t>
                      </a:r>
                      <a:r>
                        <a:rPr lang="ko-KR" altLang="en-US" sz="1100" baseline="0" dirty="0" smtClean="0">
                          <a:latin typeface="+mn-ea"/>
                          <a:ea typeface="+mn-ea"/>
                        </a:rPr>
                        <a:t> 입력완료 후 글을 </a:t>
                      </a:r>
                      <a:r>
                        <a:rPr lang="ko-KR" altLang="en-US" sz="1100" baseline="0" dirty="0" err="1" smtClean="0">
                          <a:latin typeface="+mn-ea"/>
                          <a:ea typeface="+mn-ea"/>
                        </a:rPr>
                        <a:t>새로고침한다</a:t>
                      </a:r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1100" baseline="0" dirty="0" smtClean="0">
                          <a:latin typeface="+mn-ea"/>
                          <a:ea typeface="+mn-ea"/>
                        </a:rPr>
                        <a:t> </a:t>
                      </a:r>
                      <a:endParaRPr lang="en-US" altLang="ko-KR" sz="1100" baseline="0" dirty="0" smtClean="0">
                        <a:latin typeface="+mn-ea"/>
                        <a:ea typeface="+mn-ea"/>
                      </a:endParaRPr>
                    </a:p>
                    <a:p>
                      <a:pPr marL="174625" lvl="0" indent="-174625" algn="l" latinLnBrk="1">
                        <a:lnSpc>
                          <a:spcPts val="1500"/>
                        </a:lnSpc>
                        <a:spcBef>
                          <a:spcPts val="0"/>
                        </a:spcBef>
                      </a:pPr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18. </a:t>
                      </a:r>
                      <a:r>
                        <a:rPr lang="ko-KR" altLang="en-US" sz="1100" baseline="0" dirty="0" err="1" smtClean="0">
                          <a:latin typeface="+mn-ea"/>
                          <a:ea typeface="+mn-ea"/>
                        </a:rPr>
                        <a:t>댓글</a:t>
                      </a:r>
                      <a:r>
                        <a:rPr lang="ko-KR" altLang="en-US" sz="1100" baseline="0" dirty="0" smtClean="0">
                          <a:latin typeface="+mn-ea"/>
                          <a:ea typeface="+mn-ea"/>
                        </a:rPr>
                        <a:t> 수정을 완료한다</a:t>
                      </a:r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.</a:t>
                      </a:r>
                      <a:br>
                        <a:rPr lang="en-US" altLang="ko-KR" sz="1100" baseline="0" dirty="0" smtClean="0">
                          <a:latin typeface="+mn-ea"/>
                          <a:ea typeface="+mn-ea"/>
                        </a:rPr>
                      </a:br>
                      <a:r>
                        <a:rPr lang="ko-KR" altLang="en-US" sz="1100" baseline="0" dirty="0" smtClean="0">
                          <a:latin typeface="+mn-ea"/>
                          <a:ea typeface="+mn-ea"/>
                        </a:rPr>
                        <a:t>글을 </a:t>
                      </a:r>
                      <a:r>
                        <a:rPr lang="ko-KR" altLang="en-US" sz="1100" baseline="0" dirty="0" err="1" smtClean="0">
                          <a:latin typeface="+mn-ea"/>
                          <a:ea typeface="+mn-ea"/>
                        </a:rPr>
                        <a:t>새로고침</a:t>
                      </a:r>
                      <a:r>
                        <a:rPr lang="ko-KR" altLang="en-US" sz="1100" baseline="0" dirty="0" smtClean="0">
                          <a:latin typeface="+mn-ea"/>
                          <a:ea typeface="+mn-ea"/>
                        </a:rPr>
                        <a:t> 한다</a:t>
                      </a:r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74625" lvl="0" indent="-174625" algn="l" latinLnBrk="1">
                        <a:lnSpc>
                          <a:spcPts val="1500"/>
                        </a:lnSpc>
                        <a:spcBef>
                          <a:spcPts val="0"/>
                        </a:spcBef>
                      </a:pPr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20. </a:t>
                      </a:r>
                      <a:r>
                        <a:rPr lang="ko-KR" altLang="en-US" sz="1100" baseline="0" dirty="0" smtClean="0">
                          <a:latin typeface="+mn-ea"/>
                          <a:ea typeface="+mn-ea"/>
                        </a:rPr>
                        <a:t>삭제확인 화면을 표시한다</a:t>
                      </a:r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74625" lvl="0" indent="-174625" algn="l" latinLnBrk="1">
                        <a:lnSpc>
                          <a:spcPts val="1500"/>
                        </a:lnSpc>
                        <a:spcBef>
                          <a:spcPts val="0"/>
                        </a:spcBef>
                      </a:pPr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22.</a:t>
                      </a:r>
                      <a:r>
                        <a:rPr lang="ko-KR" altLang="en-US" sz="1100" baseline="0" dirty="0" err="1" smtClean="0">
                          <a:latin typeface="+mn-ea"/>
                          <a:ea typeface="+mn-ea"/>
                        </a:rPr>
                        <a:t>댓글</a:t>
                      </a:r>
                      <a:r>
                        <a:rPr lang="ko-KR" altLang="en-US" sz="1100" baseline="0" dirty="0" smtClean="0">
                          <a:latin typeface="+mn-ea"/>
                          <a:ea typeface="+mn-ea"/>
                        </a:rPr>
                        <a:t> 삭제한다</a:t>
                      </a:r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100" baseline="0" dirty="0" smtClean="0">
                          <a:latin typeface="+mn-ea"/>
                          <a:ea typeface="+mn-ea"/>
                        </a:rPr>
                      </a:br>
                      <a:r>
                        <a:rPr lang="ko-KR" altLang="en-US" sz="1100" baseline="0" dirty="0" err="1" smtClean="0">
                          <a:latin typeface="+mn-ea"/>
                          <a:ea typeface="+mn-ea"/>
                        </a:rPr>
                        <a:t>댓글을</a:t>
                      </a:r>
                      <a:r>
                        <a:rPr lang="ko-KR" altLang="en-US" sz="11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aseline="0" dirty="0" err="1" smtClean="0">
                          <a:latin typeface="+mn-ea"/>
                          <a:ea typeface="+mn-ea"/>
                        </a:rPr>
                        <a:t>새로고침</a:t>
                      </a:r>
                      <a:r>
                        <a:rPr lang="ko-KR" altLang="en-US" sz="1100" baseline="0" dirty="0" smtClean="0">
                          <a:latin typeface="+mn-ea"/>
                          <a:ea typeface="+mn-ea"/>
                        </a:rPr>
                        <a:t> 한다</a:t>
                      </a:r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51434" marR="51434" marT="25718" marB="25718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2288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대체 흐름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1434" marR="51434" marT="25718" marB="25718" anchor="ctr">
                    <a:solidFill>
                      <a:srgbClr val="CC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dirty="0" err="1" smtClean="0">
                          <a:latin typeface="+mn-ea"/>
                          <a:ea typeface="+mn-ea"/>
                        </a:rPr>
                        <a:t>액터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 행위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51434" marR="51434" marT="25718" marB="25718" anchor="ctr"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시스템 행위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51434" marR="51434" marT="25718" marB="25718" anchor="ctr"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228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51434" marR="51434" marT="25718" marB="25718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51434" marR="51434" marT="25718" marB="25718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2288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예외흐름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1434" marR="51434" marT="25718" marB="25718" anchor="ctr">
                    <a:solidFill>
                      <a:srgbClr val="CC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dirty="0" err="1" smtClean="0">
                          <a:latin typeface="+mn-ea"/>
                          <a:ea typeface="+mn-ea"/>
                        </a:rPr>
                        <a:t>액터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 행위</a:t>
                      </a:r>
                      <a:endParaRPr lang="en-US" altLang="ko-KR" sz="1100" dirty="0" smtClean="0">
                        <a:latin typeface="+mn-ea"/>
                        <a:ea typeface="+mn-ea"/>
                      </a:endParaRPr>
                    </a:p>
                  </a:txBody>
                  <a:tcPr marL="51434" marR="51434" marT="25718" marB="25718" anchor="ctr"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시스템 행위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51434" marR="51434" marT="25718" marB="25718" anchor="ctr"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703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87313" lvl="0" indent="-87313" algn="l" latinLnBrk="1">
                        <a:buNone/>
                      </a:pPr>
                      <a:r>
                        <a:rPr lang="en-US" altLang="ko-KR" sz="1100" dirty="0" smtClean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1.</a:t>
                      </a:r>
                      <a:r>
                        <a:rPr lang="ko-KR" altLang="en-US" sz="1100" dirty="0" err="1" smtClean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비로그인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상태에서 글쓰기 또는 </a:t>
                      </a:r>
                      <a:r>
                        <a:rPr lang="ko-KR" altLang="en-US" sz="1100" dirty="0" err="1" smtClean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댓글쓰기를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요청 한다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.</a:t>
                      </a:r>
                      <a:endParaRPr lang="en-US" altLang="ko-KR" sz="1100" dirty="0" smtClean="0">
                        <a:latin typeface="+mn-ea"/>
                        <a:ea typeface="+mn-ea"/>
                      </a:endParaRPr>
                    </a:p>
                    <a:p>
                      <a:pPr marL="228600" lvl="0" indent="-228600" algn="l" latinLnBrk="1">
                        <a:buNone/>
                      </a:pPr>
                      <a:endParaRPr lang="en-US" altLang="ko-KR" sz="1100" dirty="0" smtClean="0">
                        <a:latin typeface="+mn-ea"/>
                        <a:ea typeface="+mn-ea"/>
                      </a:endParaRPr>
                    </a:p>
                    <a:p>
                      <a:pPr marL="87313" lvl="0" indent="-87313" algn="l" latinLnBrk="1">
                        <a:buNone/>
                      </a:pP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3.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100" dirty="0" err="1" smtClean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비로그인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상태에서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글 또는 </a:t>
                      </a:r>
                      <a:r>
                        <a:rPr lang="ko-KR" altLang="en-US" sz="1100" dirty="0" err="1" smtClean="0">
                          <a:latin typeface="+mn-ea"/>
                          <a:ea typeface="+mn-ea"/>
                        </a:rPr>
                        <a:t>댓글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수정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삭제를 요청한다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51434" marR="51434" marT="25718" marB="25718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1100" baseline="0" dirty="0" smtClean="0">
                          <a:latin typeface="+mn-ea"/>
                          <a:ea typeface="+mn-ea"/>
                        </a:rPr>
                        <a:t>글 또는 </a:t>
                      </a:r>
                      <a:r>
                        <a:rPr lang="ko-KR" altLang="en-US" sz="1100" baseline="0" dirty="0" err="1" smtClean="0">
                          <a:latin typeface="+mn-ea"/>
                          <a:ea typeface="+mn-ea"/>
                        </a:rPr>
                        <a:t>댓글</a:t>
                      </a:r>
                      <a:r>
                        <a:rPr lang="ko-KR" altLang="en-US" sz="1100" baseline="0" dirty="0" smtClean="0">
                          <a:latin typeface="+mn-ea"/>
                          <a:ea typeface="+mn-ea"/>
                        </a:rPr>
                        <a:t> 입력 버튼을 표시 하지 않고 </a:t>
                      </a:r>
                      <a:r>
                        <a:rPr lang="ko-KR" altLang="en-US" sz="1100" dirty="0" err="1" smtClean="0">
                          <a:latin typeface="+mn-ea"/>
                          <a:ea typeface="+mn-ea"/>
                        </a:rPr>
                        <a:t>로그인을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 제안한다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.</a:t>
                      </a:r>
                      <a:endParaRPr lang="en-US" altLang="ko-KR" sz="1100" baseline="0" dirty="0" smtClean="0">
                        <a:latin typeface="+mn-ea"/>
                        <a:ea typeface="+mn-ea"/>
                      </a:endParaRPr>
                    </a:p>
                    <a:p>
                      <a:pPr lvl="0" algn="l" latinLnBrk="1"/>
                      <a:endParaRPr lang="en-US" altLang="ko-KR" sz="1100" baseline="0" dirty="0" smtClean="0">
                        <a:latin typeface="+mn-ea"/>
                        <a:ea typeface="+mn-ea"/>
                      </a:endParaRPr>
                    </a:p>
                    <a:p>
                      <a:pPr lvl="0" algn="l" latinLnBrk="1"/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4. </a:t>
                      </a:r>
                      <a:r>
                        <a:rPr lang="ko-KR" altLang="en-US" sz="1100" baseline="0" dirty="0" smtClean="0">
                          <a:latin typeface="+mn-ea"/>
                          <a:ea typeface="+mn-ea"/>
                        </a:rPr>
                        <a:t>글 수정</a:t>
                      </a:r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baseline="0" dirty="0" smtClean="0">
                          <a:latin typeface="+mn-ea"/>
                          <a:ea typeface="+mn-ea"/>
                        </a:rPr>
                        <a:t>삭제 와 </a:t>
                      </a:r>
                      <a:r>
                        <a:rPr lang="ko-KR" altLang="en-US" sz="1100" baseline="0" dirty="0" err="1" smtClean="0">
                          <a:latin typeface="+mn-ea"/>
                          <a:ea typeface="+mn-ea"/>
                        </a:rPr>
                        <a:t>댓글</a:t>
                      </a:r>
                      <a:r>
                        <a:rPr lang="ko-KR" altLang="en-US" sz="1100" baseline="0" dirty="0" smtClean="0">
                          <a:latin typeface="+mn-ea"/>
                          <a:ea typeface="+mn-ea"/>
                        </a:rPr>
                        <a:t> 수정</a:t>
                      </a:r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baseline="0" dirty="0" smtClean="0">
                          <a:latin typeface="+mn-ea"/>
                          <a:ea typeface="+mn-ea"/>
                        </a:rPr>
                        <a:t>삭제의 경우 본인 글이 아닌 경우에는 버튼을 표시하지 않는다</a:t>
                      </a:r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51434" marR="51434" marT="25718" marB="25718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57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포함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확장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1434" marR="51434" marT="25718" marB="25718" anchor="ctr">
                    <a:solidFill>
                      <a:srgbClr val="CC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1434" marR="51434" marT="25718" marB="25718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626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우선순위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1434" marR="51434" marT="25718" marB="25718" anchor="ctr">
                    <a:solidFill>
                      <a:srgbClr val="CC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상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1434" marR="51434" marT="25718" marB="25718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35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사용빈도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1434" marR="51434" marT="25718" marB="25718" anchor="ctr">
                    <a:solidFill>
                      <a:srgbClr val="CC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상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1434" marR="51434" marT="25718" marB="25718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57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업무규칙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1434" marR="51434" marT="25718" marB="25718" anchor="ctr">
                    <a:solidFill>
                      <a:srgbClr val="CC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1434" marR="51434" marT="25718" marB="25718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28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특별요구사항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1434" marR="51434" marT="25718" marB="25718" anchor="ctr">
                    <a:solidFill>
                      <a:srgbClr val="CC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회원가입 요망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1434" marR="51434" marT="25718" marB="25718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626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1434" marR="51434" marT="25718" marB="25718" anchor="ctr">
                    <a:solidFill>
                      <a:srgbClr val="CC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읽기를 제외한 입력 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∙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수정 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∙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삭제</a:t>
                      </a:r>
                      <a:r>
                        <a:rPr lang="ko-KR" altLang="en-US" sz="1000" baseline="0" dirty="0" smtClean="0">
                          <a:latin typeface="+mn-ea"/>
                          <a:ea typeface="+mn-ea"/>
                        </a:rPr>
                        <a:t> 행위는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 로그인 상태에서만 가능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51434" marR="51434" marT="25718" marB="25718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379413" y="287338"/>
            <a:ext cx="2843212" cy="323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2075" indent="-92075" eaLnBrk="1" fontAlgn="auto" latinLnBrk="1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dirty="0">
                <a:latin typeface="+mn-ea"/>
                <a:ea typeface="+mn-ea"/>
              </a:rPr>
              <a:t>*** </a:t>
            </a:r>
            <a:r>
              <a:rPr kumimoji="0" lang="ko-KR" altLang="en-US" sz="1400" dirty="0">
                <a:latin typeface="+mn-ea"/>
                <a:ea typeface="+mn-ea"/>
              </a:rPr>
              <a:t>실습 </a:t>
            </a:r>
            <a:r>
              <a:rPr kumimoji="0" lang="en-US" altLang="ko-KR" sz="1400" dirty="0">
                <a:latin typeface="+mn-ea"/>
                <a:ea typeface="+mn-ea"/>
              </a:rPr>
              <a:t>3.  </a:t>
            </a:r>
            <a:r>
              <a:rPr kumimoji="0" lang="ko-KR" altLang="en-US" sz="1400" dirty="0" err="1">
                <a:latin typeface="+mn-ea"/>
                <a:ea typeface="+mn-ea"/>
              </a:rPr>
              <a:t>액티비티</a:t>
            </a:r>
            <a:r>
              <a:rPr kumimoji="0" lang="ko-KR" altLang="en-US" sz="1400" dirty="0">
                <a:latin typeface="+mn-ea"/>
                <a:ea typeface="+mn-ea"/>
              </a:rPr>
              <a:t> 다이어그램</a:t>
            </a:r>
            <a:endParaRPr kumimoji="0" lang="en-US" altLang="ko-KR" sz="1400" dirty="0">
              <a:latin typeface="+mn-ea"/>
              <a:ea typeface="+mn-ea"/>
            </a:endParaRPr>
          </a:p>
        </p:txBody>
      </p:sp>
      <p:grpSp>
        <p:nvGrpSpPr>
          <p:cNvPr id="2" name="그룹 1"/>
          <p:cNvGrpSpPr>
            <a:grpSpLocks/>
          </p:cNvGrpSpPr>
          <p:nvPr/>
        </p:nvGrpSpPr>
        <p:grpSpPr bwMode="auto">
          <a:xfrm>
            <a:off x="285750" y="684213"/>
            <a:ext cx="6311900" cy="8135937"/>
            <a:chOff x="285750" y="684213"/>
            <a:chExt cx="6311900" cy="8135937"/>
          </a:xfrm>
        </p:grpSpPr>
        <p:grpSp>
          <p:nvGrpSpPr>
            <p:cNvPr id="3" name="그룹 27"/>
            <p:cNvGrpSpPr>
              <a:grpSpLocks/>
            </p:cNvGrpSpPr>
            <p:nvPr/>
          </p:nvGrpSpPr>
          <p:grpSpPr bwMode="auto">
            <a:xfrm>
              <a:off x="285750" y="684213"/>
              <a:ext cx="6311900" cy="8135937"/>
              <a:chOff x="142852" y="4286248"/>
              <a:chExt cx="6572296" cy="4798912"/>
            </a:xfrm>
          </p:grpSpPr>
          <p:grpSp>
            <p:nvGrpSpPr>
              <p:cNvPr id="4" name="그룹 24"/>
              <p:cNvGrpSpPr>
                <a:grpSpLocks/>
              </p:cNvGrpSpPr>
              <p:nvPr/>
            </p:nvGrpSpPr>
            <p:grpSpPr bwMode="auto">
              <a:xfrm>
                <a:off x="142852" y="4286248"/>
                <a:ext cx="6572296" cy="4798912"/>
                <a:chOff x="142852" y="4286248"/>
                <a:chExt cx="6572296" cy="4798912"/>
              </a:xfrm>
            </p:grpSpPr>
            <p:sp>
              <p:nvSpPr>
                <p:cNvPr id="8" name="직사각형 7"/>
                <p:cNvSpPr/>
                <p:nvPr/>
              </p:nvSpPr>
              <p:spPr>
                <a:xfrm>
                  <a:off x="142852" y="4286248"/>
                  <a:ext cx="6572296" cy="4785803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cxnSp>
              <p:nvCxnSpPr>
                <p:cNvPr id="9" name="직선 연결선 8"/>
                <p:cNvCxnSpPr/>
                <p:nvPr/>
              </p:nvCxnSpPr>
              <p:spPr>
                <a:xfrm>
                  <a:off x="154423" y="4581205"/>
                  <a:ext cx="6552460" cy="18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직선 연결선 9"/>
                <p:cNvCxnSpPr/>
                <p:nvPr/>
              </p:nvCxnSpPr>
              <p:spPr>
                <a:xfrm rot="16200000" flipH="1">
                  <a:off x="1035163" y="6689669"/>
                  <a:ext cx="4787676" cy="3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" name="TextBox 5"/>
              <p:cNvSpPr txBox="1"/>
              <p:nvPr/>
            </p:nvSpPr>
            <p:spPr>
              <a:xfrm>
                <a:off x="671809" y="4308721"/>
                <a:ext cx="2286088" cy="147010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ko-KR" altLang="en-US" sz="1200" b="1" dirty="0" err="1">
                    <a:latin typeface="+mn-ea"/>
                    <a:ea typeface="+mn-ea"/>
                  </a:rPr>
                  <a:t>액터</a:t>
                </a:r>
                <a:r>
                  <a:rPr lang="ko-KR" altLang="en-US" sz="1200" b="1" dirty="0">
                    <a:latin typeface="+mn-ea"/>
                    <a:ea typeface="+mn-ea"/>
                  </a:rPr>
                  <a:t> </a:t>
                </a:r>
                <a:r>
                  <a:rPr lang="en-US" altLang="ko-KR" sz="1200" b="1" dirty="0">
                    <a:latin typeface="+mn-ea"/>
                    <a:ea typeface="+mn-ea"/>
                  </a:rPr>
                  <a:t> </a:t>
                </a:r>
                <a:endParaRPr lang="ko-KR" altLang="en-US" sz="1200" b="1" dirty="0">
                  <a:latin typeface="+mn-ea"/>
                  <a:ea typeface="+mn-ea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929857" y="4306848"/>
                <a:ext cx="2284435" cy="276230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ko-KR" altLang="en-US" sz="1200" b="1">
                    <a:latin typeface="+mn-ea"/>
                    <a:ea typeface="+mn-ea"/>
                  </a:rPr>
                  <a:t>시스템</a:t>
                </a:r>
                <a:endParaRPr lang="ko-KR" altLang="en-US" sz="1200" b="1" dirty="0">
                  <a:latin typeface="+mn-ea"/>
                  <a:ea typeface="+mn-ea"/>
                </a:endParaRPr>
              </a:p>
            </p:txBody>
          </p:sp>
        </p:grpSp>
        <p:sp>
          <p:nvSpPr>
            <p:cNvPr id="11" name="타원 10"/>
            <p:cNvSpPr/>
            <p:nvPr/>
          </p:nvSpPr>
          <p:spPr>
            <a:xfrm>
              <a:off x="1541463" y="1331913"/>
              <a:ext cx="142875" cy="1428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>
              <a:off x="1612900" y="1474788"/>
              <a:ext cx="0" cy="3619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/>
            <p:nvPr/>
          </p:nvCxnSpPr>
          <p:spPr>
            <a:xfrm>
              <a:off x="1125538" y="1847850"/>
              <a:ext cx="0" cy="3603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모서리가 둥근 직사각형 22"/>
            <p:cNvSpPr/>
            <p:nvPr/>
          </p:nvSpPr>
          <p:spPr>
            <a:xfrm>
              <a:off x="757238" y="2238375"/>
              <a:ext cx="735012" cy="285750"/>
            </a:xfrm>
            <a:prstGeom prst="roundRect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000" dirty="0">
                  <a:solidFill>
                    <a:schemeClr val="tx1"/>
                  </a:solidFill>
                </a:rPr>
                <a:t>로그인</a:t>
              </a: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1722438" y="2236788"/>
              <a:ext cx="820737" cy="285750"/>
            </a:xfrm>
            <a:prstGeom prst="roundRect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000" dirty="0">
                  <a:solidFill>
                    <a:schemeClr val="tx1"/>
                  </a:solidFill>
                </a:rPr>
                <a:t>회원가입</a:t>
              </a:r>
            </a:p>
          </p:txBody>
        </p:sp>
        <p:cxnSp>
          <p:nvCxnSpPr>
            <p:cNvPr id="25" name="직선 화살표 연결선 24"/>
            <p:cNvCxnSpPr/>
            <p:nvPr/>
          </p:nvCxnSpPr>
          <p:spPr>
            <a:xfrm>
              <a:off x="2552700" y="2378075"/>
              <a:ext cx="12255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모서리가 둥근 직사각형 28"/>
            <p:cNvSpPr/>
            <p:nvPr/>
          </p:nvSpPr>
          <p:spPr>
            <a:xfrm>
              <a:off x="3789363" y="2241550"/>
              <a:ext cx="820737" cy="285750"/>
            </a:xfrm>
            <a:prstGeom prst="roundRect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000" dirty="0">
                  <a:solidFill>
                    <a:schemeClr val="tx1"/>
                  </a:solidFill>
                </a:rPr>
                <a:t>회원저장</a:t>
              </a:r>
            </a:p>
          </p:txBody>
        </p:sp>
        <p:cxnSp>
          <p:nvCxnSpPr>
            <p:cNvPr id="47" name="직선 화살표 연결선 46"/>
            <p:cNvCxnSpPr/>
            <p:nvPr/>
          </p:nvCxnSpPr>
          <p:spPr>
            <a:xfrm>
              <a:off x="2133600" y="1847850"/>
              <a:ext cx="0" cy="3603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/>
            <p:nvPr/>
          </p:nvCxnSpPr>
          <p:spPr>
            <a:xfrm>
              <a:off x="1042988" y="5251450"/>
              <a:ext cx="72548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모서리가 둥근 직사각형 116"/>
            <p:cNvSpPr/>
            <p:nvPr/>
          </p:nvSpPr>
          <p:spPr>
            <a:xfrm>
              <a:off x="782638" y="4497388"/>
              <a:ext cx="822325" cy="285750"/>
            </a:xfrm>
            <a:prstGeom prst="roundRect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000" dirty="0">
                  <a:solidFill>
                    <a:schemeClr val="tx1"/>
                  </a:solidFill>
                </a:rPr>
                <a:t>선택화면</a:t>
              </a:r>
            </a:p>
          </p:txBody>
        </p:sp>
        <p:cxnSp>
          <p:nvCxnSpPr>
            <p:cNvPr id="118" name="직선 화살표 연결선 117"/>
            <p:cNvCxnSpPr/>
            <p:nvPr/>
          </p:nvCxnSpPr>
          <p:spPr>
            <a:xfrm>
              <a:off x="1193800" y="4783138"/>
              <a:ext cx="0" cy="4667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모서리가 둥근 직사각형 124"/>
            <p:cNvSpPr/>
            <p:nvPr/>
          </p:nvSpPr>
          <p:spPr>
            <a:xfrm>
              <a:off x="3535363" y="5511800"/>
              <a:ext cx="1271587" cy="285750"/>
            </a:xfrm>
            <a:prstGeom prst="roundRect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000" dirty="0">
                  <a:solidFill>
                    <a:schemeClr val="tx1"/>
                  </a:solidFill>
                </a:rPr>
                <a:t>회원리스트 출력</a:t>
              </a:r>
            </a:p>
          </p:txBody>
        </p:sp>
        <p:sp>
          <p:nvSpPr>
            <p:cNvPr id="128" name="한쪽 모서리는 잘리고 다른 쪽 모서리는 둥근 사각형 127"/>
            <p:cNvSpPr/>
            <p:nvPr/>
          </p:nvSpPr>
          <p:spPr>
            <a:xfrm>
              <a:off x="5157788" y="4789488"/>
              <a:ext cx="1306512" cy="519112"/>
            </a:xfrm>
            <a:prstGeom prst="snipRound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ko-KR" altLang="en-US" sz="1000" dirty="0">
                  <a:solidFill>
                    <a:schemeClr val="tx1"/>
                  </a:solidFill>
                </a:rPr>
                <a:t>회원 정보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>
                <a:defRPr/>
              </a:pPr>
              <a:r>
                <a:rPr lang="en-US" altLang="ko-KR" sz="1000" dirty="0">
                  <a:solidFill>
                    <a:schemeClr val="tx1"/>
                  </a:solidFill>
                </a:rPr>
                <a:t>id, pw, name, lev, pay, weight, birth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1" name="모서리가 둥근 직사각형 130"/>
            <p:cNvSpPr/>
            <p:nvPr/>
          </p:nvSpPr>
          <p:spPr>
            <a:xfrm>
              <a:off x="904875" y="6446838"/>
              <a:ext cx="822325" cy="285750"/>
            </a:xfrm>
            <a:prstGeom prst="roundRect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000" dirty="0">
                  <a:solidFill>
                    <a:schemeClr val="tx1"/>
                  </a:solidFill>
                </a:rPr>
                <a:t>로그아웃</a:t>
              </a:r>
            </a:p>
          </p:txBody>
        </p:sp>
        <p:cxnSp>
          <p:nvCxnSpPr>
            <p:cNvPr id="133" name="꺾인 연결선 132"/>
            <p:cNvCxnSpPr/>
            <p:nvPr/>
          </p:nvCxnSpPr>
          <p:spPr>
            <a:xfrm rot="5400000" flipH="1" flipV="1">
              <a:off x="-1719262" y="4032250"/>
              <a:ext cx="5183187" cy="792163"/>
            </a:xfrm>
            <a:prstGeom prst="bentConnector3">
              <a:avLst>
                <a:gd name="adj1" fmla="val 105984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꺾인 연결선 134"/>
            <p:cNvCxnSpPr>
              <a:endCxn id="432" idx="0"/>
            </p:cNvCxnSpPr>
            <p:nvPr/>
          </p:nvCxnSpPr>
          <p:spPr>
            <a:xfrm flipV="1">
              <a:off x="1493838" y="4213225"/>
              <a:ext cx="3122612" cy="1038225"/>
            </a:xfrm>
            <a:prstGeom prst="bentConnector4">
              <a:avLst>
                <a:gd name="adj1" fmla="val -437"/>
                <a:gd name="adj2" fmla="val 38657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모서리가 둥근 직사각형 141"/>
            <p:cNvSpPr/>
            <p:nvPr/>
          </p:nvSpPr>
          <p:spPr>
            <a:xfrm>
              <a:off x="836613" y="7312025"/>
              <a:ext cx="820737" cy="285750"/>
            </a:xfrm>
            <a:prstGeom prst="roundRect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000" dirty="0">
                  <a:solidFill>
                    <a:schemeClr val="tx1"/>
                  </a:solidFill>
                </a:rPr>
                <a:t>회원선택</a:t>
              </a:r>
            </a:p>
          </p:txBody>
        </p:sp>
        <p:cxnSp>
          <p:nvCxnSpPr>
            <p:cNvPr id="151" name="직선 화살표 연결선 150"/>
            <p:cNvCxnSpPr/>
            <p:nvPr/>
          </p:nvCxnSpPr>
          <p:spPr>
            <a:xfrm flipH="1">
              <a:off x="1270000" y="7607300"/>
              <a:ext cx="9525" cy="6064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모서리가 둥근 직사각형 163"/>
            <p:cNvSpPr/>
            <p:nvPr/>
          </p:nvSpPr>
          <p:spPr>
            <a:xfrm>
              <a:off x="620713" y="8186738"/>
              <a:ext cx="1322387" cy="346075"/>
            </a:xfrm>
            <a:prstGeom prst="roundRect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000" dirty="0">
                  <a:solidFill>
                    <a:schemeClr val="tx1"/>
                  </a:solidFill>
                </a:rPr>
                <a:t>회원정보 조회</a:t>
              </a:r>
              <a:r>
                <a:rPr lang="en-US" altLang="ko-KR" sz="1000" dirty="0">
                  <a:solidFill>
                    <a:schemeClr val="tx1"/>
                  </a:solidFill>
                </a:rPr>
                <a:t>/</a:t>
              </a:r>
              <a:r>
                <a:rPr lang="ko-KR" altLang="en-US" sz="1000" dirty="0">
                  <a:solidFill>
                    <a:schemeClr val="tx1"/>
                  </a:solidFill>
                </a:rPr>
                <a:t>수정</a:t>
              </a:r>
              <a:r>
                <a:rPr lang="en-US" altLang="ko-KR" sz="1000" dirty="0">
                  <a:solidFill>
                    <a:schemeClr val="tx1"/>
                  </a:solidFill>
                </a:rPr>
                <a:t>/</a:t>
              </a:r>
              <a:r>
                <a:rPr lang="ko-KR" altLang="en-US" sz="1000" dirty="0">
                  <a:solidFill>
                    <a:schemeClr val="tx1"/>
                  </a:solidFill>
                </a:rPr>
                <a:t>삭제</a:t>
              </a:r>
            </a:p>
          </p:txBody>
        </p:sp>
        <p:cxnSp>
          <p:nvCxnSpPr>
            <p:cNvPr id="175" name="꺾인 연결선 174"/>
            <p:cNvCxnSpPr>
              <a:stCxn id="164" idx="3"/>
              <a:endCxn id="198" idx="2"/>
            </p:cNvCxnSpPr>
            <p:nvPr/>
          </p:nvCxnSpPr>
          <p:spPr>
            <a:xfrm flipV="1">
              <a:off x="1943100" y="7810500"/>
              <a:ext cx="2925763" cy="549275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/>
            <p:cNvCxnSpPr/>
            <p:nvPr/>
          </p:nvCxnSpPr>
          <p:spPr>
            <a:xfrm flipH="1" flipV="1">
              <a:off x="4876800" y="4230688"/>
              <a:ext cx="15875" cy="32766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10"/>
            <p:cNvGrpSpPr>
              <a:grpSpLocks/>
            </p:cNvGrpSpPr>
            <p:nvPr/>
          </p:nvGrpSpPr>
          <p:grpSpPr bwMode="auto">
            <a:xfrm>
              <a:off x="6013450" y="6780213"/>
              <a:ext cx="198438" cy="200025"/>
              <a:chOff x="2587278" y="1541787"/>
              <a:chExt cx="396946" cy="396946"/>
            </a:xfrm>
          </p:grpSpPr>
          <p:sp>
            <p:nvSpPr>
              <p:cNvPr id="192" name="타원 191"/>
              <p:cNvSpPr/>
              <p:nvPr/>
            </p:nvSpPr>
            <p:spPr>
              <a:xfrm>
                <a:off x="2587278" y="1541787"/>
                <a:ext cx="396946" cy="396946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93" name="타원 192"/>
              <p:cNvSpPr/>
              <p:nvPr/>
            </p:nvSpPr>
            <p:spPr>
              <a:xfrm>
                <a:off x="2653966" y="1614244"/>
                <a:ext cx="250868" cy="25202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98" name="모서리가 둥근 직사각형 197"/>
            <p:cNvSpPr/>
            <p:nvPr/>
          </p:nvSpPr>
          <p:spPr>
            <a:xfrm>
              <a:off x="4232275" y="7524750"/>
              <a:ext cx="1271588" cy="285750"/>
            </a:xfrm>
            <a:prstGeom prst="roundRect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000" dirty="0">
                  <a:solidFill>
                    <a:schemeClr val="tx1"/>
                  </a:solidFill>
                </a:rPr>
                <a:t>변경된 정보 저장</a:t>
              </a:r>
            </a:p>
          </p:txBody>
        </p:sp>
        <p:cxnSp>
          <p:nvCxnSpPr>
            <p:cNvPr id="89" name="꺾인 연결선 88"/>
            <p:cNvCxnSpPr>
              <a:stCxn id="29" idx="2"/>
              <a:endCxn id="283" idx="0"/>
            </p:cNvCxnSpPr>
            <p:nvPr/>
          </p:nvCxnSpPr>
          <p:spPr>
            <a:xfrm rot="5400000">
              <a:off x="2072482" y="2012156"/>
              <a:ext cx="1612900" cy="2643187"/>
            </a:xfrm>
            <a:prstGeom prst="bentConnector3">
              <a:avLst>
                <a:gd name="adj1" fmla="val 21072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꺾인 연결선 104"/>
            <p:cNvCxnSpPr>
              <a:stCxn id="324" idx="2"/>
              <a:endCxn id="142" idx="0"/>
            </p:cNvCxnSpPr>
            <p:nvPr/>
          </p:nvCxnSpPr>
          <p:spPr>
            <a:xfrm rot="5400000">
              <a:off x="1550194" y="6115844"/>
              <a:ext cx="893762" cy="1498600"/>
            </a:xfrm>
            <a:prstGeom prst="bentConnector3">
              <a:avLst>
                <a:gd name="adj1" fmla="val 65541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꺾인 연결선 204"/>
            <p:cNvCxnSpPr>
              <a:stCxn id="128" idx="1"/>
              <a:endCxn id="125" idx="3"/>
            </p:cNvCxnSpPr>
            <p:nvPr/>
          </p:nvCxnSpPr>
          <p:spPr>
            <a:xfrm rot="5400000">
              <a:off x="5135562" y="4979988"/>
              <a:ext cx="346075" cy="1003300"/>
            </a:xfrm>
            <a:prstGeom prst="bentConnector2">
              <a:avLst/>
            </a:prstGeom>
            <a:ln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화살표 연결선 245"/>
            <p:cNvCxnSpPr>
              <a:stCxn id="23" idx="2"/>
            </p:cNvCxnSpPr>
            <p:nvPr/>
          </p:nvCxnSpPr>
          <p:spPr>
            <a:xfrm>
              <a:off x="1125538" y="2524125"/>
              <a:ext cx="0" cy="16160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직사각형 282"/>
            <p:cNvSpPr/>
            <p:nvPr/>
          </p:nvSpPr>
          <p:spPr>
            <a:xfrm>
              <a:off x="765175" y="4140200"/>
              <a:ext cx="1584325" cy="460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299" name="직선 화살표 연결선 298"/>
            <p:cNvCxnSpPr>
              <a:endCxn id="117" idx="0"/>
            </p:cNvCxnSpPr>
            <p:nvPr/>
          </p:nvCxnSpPr>
          <p:spPr>
            <a:xfrm flipH="1">
              <a:off x="1193800" y="4152900"/>
              <a:ext cx="6350" cy="3444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직사각형 305"/>
            <p:cNvSpPr/>
            <p:nvPr/>
          </p:nvSpPr>
          <p:spPr>
            <a:xfrm>
              <a:off x="885825" y="1831975"/>
              <a:ext cx="1582738" cy="460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4" name="직사각형 323"/>
            <p:cNvSpPr/>
            <p:nvPr/>
          </p:nvSpPr>
          <p:spPr>
            <a:xfrm>
              <a:off x="2349500" y="6372225"/>
              <a:ext cx="792163" cy="460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338" name="꺾인 연결선 337"/>
            <p:cNvCxnSpPr/>
            <p:nvPr/>
          </p:nvCxnSpPr>
          <p:spPr>
            <a:xfrm rot="16200000" flipH="1">
              <a:off x="1539875" y="5346700"/>
              <a:ext cx="1123950" cy="927100"/>
            </a:xfrm>
            <a:prstGeom prst="bentConnector3">
              <a:avLst>
                <a:gd name="adj1" fmla="val 4746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꺾인 연결선 368"/>
            <p:cNvCxnSpPr>
              <a:endCxn id="131" idx="3"/>
            </p:cNvCxnSpPr>
            <p:nvPr/>
          </p:nvCxnSpPr>
          <p:spPr>
            <a:xfrm rot="10800000" flipV="1">
              <a:off x="1727200" y="6372225"/>
              <a:ext cx="765175" cy="217488"/>
            </a:xfrm>
            <a:prstGeom prst="bentConnector3">
              <a:avLst>
                <a:gd name="adj1" fmla="val 241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꺾인 연결선 401"/>
            <p:cNvCxnSpPr/>
            <p:nvPr/>
          </p:nvCxnSpPr>
          <p:spPr>
            <a:xfrm rot="10800000" flipV="1">
              <a:off x="1844675" y="3343275"/>
              <a:ext cx="2227263" cy="796925"/>
            </a:xfrm>
            <a:prstGeom prst="bentConnector3">
              <a:avLst>
                <a:gd name="adj1" fmla="val 100039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직선 연결선 420"/>
            <p:cNvCxnSpPr/>
            <p:nvPr/>
          </p:nvCxnSpPr>
          <p:spPr>
            <a:xfrm>
              <a:off x="4071938" y="3343275"/>
              <a:ext cx="4762" cy="21717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꺾인 연결선 428"/>
            <p:cNvCxnSpPr>
              <a:stCxn id="54" idx="2"/>
              <a:endCxn id="193" idx="4"/>
            </p:cNvCxnSpPr>
            <p:nvPr/>
          </p:nvCxnSpPr>
          <p:spPr>
            <a:xfrm rot="5400000" flipH="1" flipV="1">
              <a:off x="3358357" y="4314031"/>
              <a:ext cx="122238" cy="5381625"/>
            </a:xfrm>
            <a:prstGeom prst="bentConnector3">
              <a:avLst>
                <a:gd name="adj1" fmla="val -88064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2" name="직사각형 431"/>
            <p:cNvSpPr/>
            <p:nvPr/>
          </p:nvSpPr>
          <p:spPr>
            <a:xfrm>
              <a:off x="4221163" y="4213225"/>
              <a:ext cx="792162" cy="444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453" name="직선 화살표 연결선 452"/>
            <p:cNvCxnSpPr/>
            <p:nvPr/>
          </p:nvCxnSpPr>
          <p:spPr>
            <a:xfrm>
              <a:off x="4292600" y="4213225"/>
              <a:ext cx="17463" cy="12922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직사각형 53"/>
            <p:cNvSpPr/>
            <p:nvPr/>
          </p:nvSpPr>
          <p:spPr>
            <a:xfrm>
              <a:off x="333375" y="7019925"/>
              <a:ext cx="792163" cy="460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66" name="꺾인 연결선 428"/>
            <p:cNvCxnSpPr>
              <a:stCxn id="131" idx="2"/>
              <a:endCxn id="54" idx="0"/>
            </p:cNvCxnSpPr>
            <p:nvPr/>
          </p:nvCxnSpPr>
          <p:spPr>
            <a:xfrm rot="5400000">
              <a:off x="878682" y="6582569"/>
              <a:ext cx="287337" cy="58737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꺾인 연결선 54"/>
            <p:cNvCxnSpPr>
              <a:endCxn id="324" idx="0"/>
            </p:cNvCxnSpPr>
            <p:nvPr/>
          </p:nvCxnSpPr>
          <p:spPr>
            <a:xfrm rot="16200000" flipH="1">
              <a:off x="1251744" y="4877594"/>
              <a:ext cx="2232025" cy="757237"/>
            </a:xfrm>
            <a:prstGeom prst="bentConnector3">
              <a:avLst>
                <a:gd name="adj1" fmla="val 16815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556792" y="4621052"/>
            <a:ext cx="4471461" cy="1667108"/>
            <a:chOff x="1834643" y="3938198"/>
            <a:chExt cx="4471461" cy="166710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0362" y="3938198"/>
              <a:ext cx="3705742" cy="1667108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1834643" y="4059764"/>
              <a:ext cx="102944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 b="1" dirty="0" err="1" smtClean="0">
                  <a:solidFill>
                    <a:srgbClr val="0070C0"/>
                  </a:solidFill>
                  <a:latin typeface="+mn-ea"/>
                  <a:ea typeface="+mn-ea"/>
                </a:rPr>
                <a:t>클래스명</a:t>
              </a:r>
              <a:r>
                <a:rPr lang="ko-KR" altLang="en-US" sz="1100" b="1" dirty="0" smtClean="0">
                  <a:solidFill>
                    <a:srgbClr val="0070C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100" b="1" dirty="0" smtClean="0">
                  <a:solidFill>
                    <a:srgbClr val="0070C0"/>
                  </a:solidFill>
                  <a:latin typeface="+mn-ea"/>
                  <a:ea typeface="+mn-ea"/>
                </a:rPr>
                <a:t>----</a:t>
              </a:r>
              <a:endParaRPr lang="ko-KR" altLang="en-US" sz="1100" b="1" dirty="0">
                <a:solidFill>
                  <a:srgbClr val="0070C0"/>
                </a:solidFill>
                <a:latin typeface="+mn-ea"/>
                <a:ea typeface="+mn-ea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844824" y="4347229"/>
              <a:ext cx="86273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 b="1" dirty="0" smtClean="0">
                  <a:solidFill>
                    <a:srgbClr val="0070C0"/>
                  </a:solidFill>
                  <a:latin typeface="+mn-ea"/>
                  <a:ea typeface="+mn-ea"/>
                </a:rPr>
                <a:t>속성 </a:t>
              </a:r>
              <a:r>
                <a:rPr lang="en-US" altLang="ko-KR" sz="1100" b="1" dirty="0" smtClean="0">
                  <a:solidFill>
                    <a:srgbClr val="0070C0"/>
                  </a:solidFill>
                  <a:latin typeface="+mn-ea"/>
                  <a:ea typeface="+mn-ea"/>
                </a:rPr>
                <a:t>------</a:t>
              </a:r>
              <a:endParaRPr lang="ko-KR" altLang="en-US" sz="1100" b="1" dirty="0">
                <a:solidFill>
                  <a:srgbClr val="0070C0"/>
                </a:solidFill>
                <a:latin typeface="+mn-ea"/>
                <a:ea typeface="+mn-ea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856547" y="4648654"/>
              <a:ext cx="86273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 b="1" dirty="0" smtClean="0">
                  <a:solidFill>
                    <a:srgbClr val="0070C0"/>
                  </a:solidFill>
                  <a:latin typeface="+mn-ea"/>
                  <a:ea typeface="+mn-ea"/>
                </a:rPr>
                <a:t>함수 </a:t>
              </a:r>
              <a:r>
                <a:rPr lang="en-US" altLang="ko-KR" sz="1100" b="1" dirty="0" smtClean="0">
                  <a:solidFill>
                    <a:srgbClr val="0070C0"/>
                  </a:solidFill>
                  <a:latin typeface="+mn-ea"/>
                  <a:ea typeface="+mn-ea"/>
                </a:rPr>
                <a:t>------</a:t>
              </a:r>
              <a:endParaRPr lang="ko-KR" altLang="en-US" sz="1100" b="1" dirty="0">
                <a:solidFill>
                  <a:srgbClr val="0070C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99546" y="542156"/>
            <a:ext cx="6664325" cy="669414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b="1" dirty="0" smtClean="0">
                <a:latin typeface="+mn-ea"/>
                <a:ea typeface="+mn-ea"/>
              </a:rPr>
              <a:t>**  </a:t>
            </a:r>
            <a:r>
              <a:rPr lang="ko-KR" altLang="en-US" sz="1400" b="1" dirty="0" smtClean="0">
                <a:latin typeface="+mn-ea"/>
                <a:ea typeface="+mn-ea"/>
              </a:rPr>
              <a:t>클래스 다이어그램 </a:t>
            </a:r>
            <a:r>
              <a:rPr lang="en-US" altLang="ko-KR" sz="1400" dirty="0" smtClean="0">
                <a:latin typeface="+mn-ea"/>
                <a:ea typeface="+mn-ea"/>
              </a:rPr>
              <a:t>[</a:t>
            </a:r>
            <a:r>
              <a:rPr lang="en-US" altLang="ko-KR" sz="1400" dirty="0">
                <a:latin typeface="+mn-ea"/>
                <a:ea typeface="+mn-ea"/>
              </a:rPr>
              <a:t>Class diagram]</a:t>
            </a:r>
          </a:p>
          <a:p>
            <a:pPr marL="92075" indent="-92075" eaLnBrk="1" fontAlgn="auto" latinLnBrk="1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 smtClean="0">
                <a:latin typeface="+mn-ea"/>
                <a:ea typeface="+mn-ea"/>
              </a:rPr>
              <a:t>=&gt; </a:t>
            </a:r>
            <a:r>
              <a:rPr lang="ko-KR" altLang="en-US" sz="1200" b="1" dirty="0" smtClean="0">
                <a:latin typeface="+mn-ea"/>
                <a:ea typeface="+mn-ea"/>
              </a:rPr>
              <a:t>객체지향형 시스템 설계에서</a:t>
            </a:r>
            <a:r>
              <a:rPr lang="en-US" altLang="ko-KR" sz="1200" b="1" dirty="0" smtClean="0">
                <a:latin typeface="+mn-ea"/>
                <a:ea typeface="+mn-ea"/>
              </a:rPr>
              <a:t>, </a:t>
            </a:r>
            <a:r>
              <a:rPr lang="ko-KR" altLang="en-US" sz="1200" b="1" dirty="0" smtClean="0">
                <a:latin typeface="+mn-ea"/>
                <a:ea typeface="+mn-ea"/>
              </a:rPr>
              <a:t>시스템의 논리 설계를 위한 클래스들의 존재와 그들의 관계를 도식으로 정의한 것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  <a:r>
              <a:rPr lang="ko-KR" altLang="en-US" sz="1200" dirty="0" smtClean="0">
                <a:latin typeface="+mn-ea"/>
                <a:ea typeface="+mn-ea"/>
              </a:rPr>
              <a:t>으로 </a:t>
            </a:r>
            <a:r>
              <a:rPr kumimoji="0" lang="ko-KR" altLang="en-US" sz="1200" dirty="0" smtClean="0">
                <a:latin typeface="+mn-ea"/>
                <a:ea typeface="+mn-ea"/>
              </a:rPr>
              <a:t>다른 </a:t>
            </a:r>
            <a:r>
              <a:rPr kumimoji="0" lang="ko-KR" altLang="en-US" sz="1200" dirty="0" err="1" smtClean="0">
                <a:latin typeface="+mn-ea"/>
                <a:ea typeface="+mn-ea"/>
              </a:rPr>
              <a:t>엔터티들</a:t>
            </a:r>
            <a:r>
              <a:rPr kumimoji="0" lang="en-US" altLang="ko-KR" sz="1200" dirty="0" smtClean="0">
                <a:latin typeface="+mn-ea"/>
                <a:ea typeface="+mn-ea"/>
              </a:rPr>
              <a:t>(</a:t>
            </a:r>
            <a:r>
              <a:rPr kumimoji="0" lang="ko-KR" altLang="en-US" sz="1200" dirty="0" smtClean="0">
                <a:latin typeface="+mn-ea"/>
                <a:ea typeface="+mn-ea"/>
              </a:rPr>
              <a:t>사람</a:t>
            </a:r>
            <a:r>
              <a:rPr kumimoji="0" lang="en-US" altLang="ko-KR" sz="1200" dirty="0" smtClean="0">
                <a:latin typeface="+mn-ea"/>
                <a:ea typeface="+mn-ea"/>
              </a:rPr>
              <a:t>, </a:t>
            </a:r>
            <a:r>
              <a:rPr kumimoji="0" lang="ko-KR" altLang="en-US" sz="1200" dirty="0" smtClean="0">
                <a:latin typeface="+mn-ea"/>
                <a:ea typeface="+mn-ea"/>
              </a:rPr>
              <a:t>제품</a:t>
            </a:r>
            <a:r>
              <a:rPr kumimoji="0" lang="en-US" altLang="ko-KR" sz="1200" dirty="0" smtClean="0">
                <a:latin typeface="+mn-ea"/>
                <a:ea typeface="+mn-ea"/>
              </a:rPr>
              <a:t>, </a:t>
            </a:r>
            <a:r>
              <a:rPr kumimoji="0" lang="ko-KR" altLang="en-US" sz="1200" dirty="0" smtClean="0">
                <a:latin typeface="+mn-ea"/>
                <a:ea typeface="+mn-ea"/>
              </a:rPr>
              <a:t>데이터</a:t>
            </a:r>
            <a:r>
              <a:rPr kumimoji="0" lang="en-US" altLang="ko-KR" sz="1200" dirty="0" smtClean="0">
                <a:latin typeface="+mn-ea"/>
                <a:ea typeface="+mn-ea"/>
              </a:rPr>
              <a:t>)</a:t>
            </a:r>
            <a:r>
              <a:rPr kumimoji="0" lang="ko-KR" altLang="en-US" sz="1200" dirty="0" smtClean="0">
                <a:latin typeface="+mn-ea"/>
                <a:ea typeface="+mn-ea"/>
              </a:rPr>
              <a:t>이 서로 어떻게 관계를 맺고 있는지를 표현한다</a:t>
            </a:r>
            <a:r>
              <a:rPr kumimoji="0" lang="en-US" altLang="ko-KR" sz="1200" dirty="0" smtClean="0">
                <a:latin typeface="+mn-ea"/>
                <a:ea typeface="+mn-ea"/>
              </a:rPr>
              <a:t>. </a:t>
            </a:r>
            <a:br>
              <a:rPr kumimoji="0" lang="en-US" altLang="ko-KR" sz="1200" dirty="0" smtClean="0">
                <a:latin typeface="+mn-ea"/>
                <a:ea typeface="+mn-ea"/>
              </a:rPr>
            </a:br>
            <a:r>
              <a:rPr kumimoji="0" lang="ko-KR" altLang="en-US" sz="1200" dirty="0" smtClean="0">
                <a:latin typeface="+mn-ea"/>
                <a:ea typeface="+mn-ea"/>
              </a:rPr>
              <a:t>즉</a:t>
            </a:r>
            <a:r>
              <a:rPr kumimoji="0" lang="en-US" altLang="ko-KR" sz="1200" dirty="0" smtClean="0">
                <a:latin typeface="+mn-ea"/>
                <a:ea typeface="+mn-ea"/>
              </a:rPr>
              <a:t>, </a:t>
            </a:r>
            <a:r>
              <a:rPr kumimoji="0" lang="ko-KR" altLang="en-US" sz="1200" dirty="0" smtClean="0">
                <a:latin typeface="+mn-ea"/>
                <a:ea typeface="+mn-ea"/>
              </a:rPr>
              <a:t>시스템의 정적 구조라고 할 수 있으며</a:t>
            </a:r>
            <a:r>
              <a:rPr kumimoji="0" lang="en-US" altLang="ko-KR" sz="1200" dirty="0" smtClean="0">
                <a:latin typeface="+mn-ea"/>
                <a:ea typeface="+mn-ea"/>
              </a:rPr>
              <a:t>, </a:t>
            </a:r>
            <a:r>
              <a:rPr kumimoji="0" lang="ko-KR" altLang="en-US" sz="1200" dirty="0">
                <a:latin typeface="+mn-ea"/>
                <a:ea typeface="+mn-ea"/>
              </a:rPr>
              <a:t>동일하게 소프트웨어의 정적인 구조를 </a:t>
            </a:r>
            <a:r>
              <a:rPr kumimoji="0" lang="ko-KR" altLang="en-US" sz="1200" dirty="0" smtClean="0">
                <a:latin typeface="+mn-ea"/>
                <a:ea typeface="+mn-ea"/>
              </a:rPr>
              <a:t>보여주며</a:t>
            </a:r>
            <a:r>
              <a:rPr kumimoji="0" lang="en-US" altLang="ko-KR" sz="1200" dirty="0" smtClean="0">
                <a:latin typeface="+mn-ea"/>
                <a:ea typeface="+mn-ea"/>
              </a:rPr>
              <a:t/>
            </a:r>
            <a:br>
              <a:rPr kumimoji="0" lang="en-US" altLang="ko-KR" sz="1200" dirty="0" smtClean="0">
                <a:latin typeface="+mn-ea"/>
                <a:ea typeface="+mn-ea"/>
              </a:rPr>
            </a:br>
            <a:r>
              <a:rPr kumimoji="0" lang="ko-KR" altLang="en-US" sz="1200" b="1" dirty="0" smtClean="0">
                <a:solidFill>
                  <a:srgbClr val="FF0000"/>
                </a:solidFill>
                <a:latin typeface="+mn-ea"/>
                <a:ea typeface="+mn-ea"/>
              </a:rPr>
              <a:t>주로 프로그래머들이 </a:t>
            </a:r>
            <a:r>
              <a:rPr kumimoji="0" lang="ko-KR" altLang="en-US" sz="1200" b="1" dirty="0">
                <a:solidFill>
                  <a:srgbClr val="FF0000"/>
                </a:solidFill>
                <a:latin typeface="+mn-ea"/>
                <a:ea typeface="+mn-ea"/>
              </a:rPr>
              <a:t>다루는 구현 </a:t>
            </a:r>
            <a:r>
              <a:rPr kumimoji="0" lang="ko-KR" altLang="en-US" sz="1200" b="1" dirty="0" smtClean="0">
                <a:solidFill>
                  <a:srgbClr val="FF0000"/>
                </a:solidFill>
                <a:latin typeface="+mn-ea"/>
                <a:ea typeface="+mn-ea"/>
              </a:rPr>
              <a:t>클래스들과 그들 </a:t>
            </a:r>
            <a:r>
              <a:rPr kumimoji="0" lang="ko-KR" altLang="en-US" sz="1200" b="1" dirty="0">
                <a:solidFill>
                  <a:srgbClr val="FF0000"/>
                </a:solidFill>
                <a:latin typeface="+mn-ea"/>
                <a:ea typeface="+mn-ea"/>
              </a:rPr>
              <a:t>사이의 </a:t>
            </a:r>
            <a:r>
              <a:rPr kumimoji="0" lang="ko-KR" altLang="en-US" sz="1200" b="1" dirty="0" smtClean="0">
                <a:solidFill>
                  <a:srgbClr val="FF0000"/>
                </a:solidFill>
                <a:latin typeface="+mn-ea"/>
                <a:ea typeface="+mn-ea"/>
              </a:rPr>
              <a:t>관계를 보여줌</a:t>
            </a:r>
            <a:r>
              <a:rPr kumimoji="0" lang="en-US" altLang="ko-KR" sz="1200" b="1" dirty="0" smtClean="0">
                <a:solidFill>
                  <a:srgbClr val="FF0000"/>
                </a:solidFill>
                <a:latin typeface="+mn-ea"/>
                <a:ea typeface="+mn-ea"/>
              </a:rPr>
              <a:t>.</a:t>
            </a:r>
            <a:endParaRPr kumimoji="0" lang="en-US" altLang="ko-KR" sz="12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 smtClean="0">
                <a:latin typeface="+mn-ea"/>
                <a:ea typeface="+mn-ea"/>
              </a:rPr>
              <a:t>=&gt; UML (Unified </a:t>
            </a:r>
            <a:r>
              <a:rPr kumimoji="0" lang="en-US" altLang="ko-KR" sz="1200" dirty="0">
                <a:latin typeface="+mn-ea"/>
                <a:ea typeface="+mn-ea"/>
              </a:rPr>
              <a:t>Modeling Language</a:t>
            </a:r>
            <a:r>
              <a:rPr kumimoji="0" lang="en-US" altLang="ko-KR" sz="1200" dirty="0" smtClean="0">
                <a:latin typeface="+mn-ea"/>
                <a:ea typeface="+mn-ea"/>
              </a:rPr>
              <a:t>)</a:t>
            </a:r>
            <a:br>
              <a:rPr kumimoji="0" lang="en-US" altLang="ko-KR" sz="1200" dirty="0" smtClean="0">
                <a:latin typeface="+mn-ea"/>
                <a:ea typeface="+mn-ea"/>
              </a:rPr>
            </a:br>
            <a:r>
              <a:rPr kumimoji="0" lang="en-US" altLang="ko-KR" sz="1200" dirty="0" smtClean="0">
                <a:latin typeface="+mn-ea"/>
                <a:ea typeface="+mn-ea"/>
              </a:rPr>
              <a:t>1997</a:t>
            </a:r>
            <a:r>
              <a:rPr kumimoji="0" lang="ko-KR" altLang="en-US" sz="1200" dirty="0">
                <a:latin typeface="+mn-ea"/>
                <a:ea typeface="+mn-ea"/>
              </a:rPr>
              <a:t>년 </a:t>
            </a:r>
            <a:r>
              <a:rPr kumimoji="0" lang="en-US" altLang="ko-KR" sz="1200" dirty="0">
                <a:latin typeface="+mn-ea"/>
                <a:ea typeface="+mn-ea"/>
              </a:rPr>
              <a:t>OMG</a:t>
            </a:r>
            <a:r>
              <a:rPr kumimoji="0" lang="ko-KR" altLang="en-US" sz="1200" dirty="0">
                <a:latin typeface="+mn-ea"/>
                <a:ea typeface="+mn-ea"/>
              </a:rPr>
              <a:t>에서 표준으로 채택한 </a:t>
            </a:r>
            <a:r>
              <a:rPr kumimoji="0" lang="ko-KR" altLang="en-US" sz="1200" dirty="0" smtClean="0">
                <a:latin typeface="+mn-ea"/>
                <a:ea typeface="+mn-ea"/>
              </a:rPr>
              <a:t>통합 모델링 언어</a:t>
            </a:r>
            <a:endParaRPr kumimoji="0" lang="en-US" altLang="ko-KR" sz="1200" dirty="0" smtClean="0"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 smtClean="0"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dirty="0" smtClean="0">
                <a:latin typeface="+mn-ea"/>
                <a:ea typeface="+mn-ea"/>
              </a:rPr>
              <a:t>1) </a:t>
            </a:r>
            <a:r>
              <a:rPr kumimoji="0" lang="ko-KR" altLang="en-US" sz="1200" b="1" dirty="0" smtClean="0">
                <a:latin typeface="+mn-ea"/>
                <a:ea typeface="+mn-ea"/>
              </a:rPr>
              <a:t>클래스 내용</a:t>
            </a:r>
            <a:r>
              <a:rPr kumimoji="0" lang="en-US" altLang="ko-KR" sz="1200" b="1" dirty="0" smtClean="0">
                <a:latin typeface="+mn-ea"/>
                <a:ea typeface="+mn-ea"/>
              </a:rPr>
              <a:t/>
            </a:r>
            <a:br>
              <a:rPr kumimoji="0" lang="en-US" altLang="ko-KR" sz="1200" b="1" dirty="0" smtClean="0">
                <a:latin typeface="+mn-ea"/>
                <a:ea typeface="+mn-ea"/>
              </a:rPr>
            </a:br>
            <a:endParaRPr kumimoji="0" lang="en-US" altLang="ko-KR" sz="1200" b="1" dirty="0" smtClean="0"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 smtClean="0">
                <a:latin typeface="+mn-ea"/>
                <a:ea typeface="+mn-ea"/>
              </a:rPr>
              <a:t>=&gt; </a:t>
            </a:r>
            <a:r>
              <a:rPr kumimoji="0" lang="ko-KR" altLang="en-US" sz="1200" dirty="0" smtClean="0">
                <a:latin typeface="+mn-ea"/>
                <a:ea typeface="+mn-ea"/>
              </a:rPr>
              <a:t>클래스의 </a:t>
            </a:r>
            <a:r>
              <a:rPr kumimoji="0" lang="ko-KR" altLang="en-US" sz="1200" dirty="0">
                <a:latin typeface="+mn-ea"/>
                <a:ea typeface="+mn-ea"/>
              </a:rPr>
              <a:t>내용에는 </a:t>
            </a:r>
            <a:r>
              <a:rPr kumimoji="0" lang="ko-KR" altLang="en-US" sz="1200" dirty="0" err="1" smtClean="0">
                <a:latin typeface="+mn-ea"/>
                <a:ea typeface="+mn-ea"/>
              </a:rPr>
              <a:t>클래스명</a:t>
            </a:r>
            <a:r>
              <a:rPr kumimoji="0" lang="en-US" altLang="ko-KR" sz="1200" dirty="0" smtClean="0">
                <a:latin typeface="+mn-ea"/>
                <a:ea typeface="+mn-ea"/>
              </a:rPr>
              <a:t>, </a:t>
            </a:r>
            <a:r>
              <a:rPr kumimoji="0" lang="ko-KR" altLang="en-US" sz="1200" dirty="0" smtClean="0">
                <a:latin typeface="+mn-ea"/>
                <a:ea typeface="+mn-ea"/>
              </a:rPr>
              <a:t>속성 </a:t>
            </a:r>
            <a:r>
              <a:rPr kumimoji="0" lang="en-US" altLang="ko-KR" sz="1200" dirty="0" smtClean="0">
                <a:latin typeface="+mn-ea"/>
                <a:ea typeface="+mn-ea"/>
              </a:rPr>
              <a:t>(</a:t>
            </a:r>
            <a:r>
              <a:rPr kumimoji="0" lang="ko-KR" altLang="en-US" sz="1200" dirty="0" smtClean="0">
                <a:latin typeface="+mn-ea"/>
                <a:ea typeface="+mn-ea"/>
              </a:rPr>
              <a:t>필드</a:t>
            </a:r>
            <a:r>
              <a:rPr kumimoji="0" lang="en-US" altLang="ko-KR" sz="1200" dirty="0" smtClean="0">
                <a:latin typeface="+mn-ea"/>
                <a:ea typeface="+mn-ea"/>
              </a:rPr>
              <a:t>), </a:t>
            </a:r>
            <a:br>
              <a:rPr kumimoji="0" lang="en-US" altLang="ko-KR" sz="1200" dirty="0" smtClean="0">
                <a:latin typeface="+mn-ea"/>
                <a:ea typeface="+mn-ea"/>
              </a:rPr>
            </a:br>
            <a:r>
              <a:rPr kumimoji="0" lang="ko-KR" altLang="en-US" sz="1200" dirty="0" smtClean="0">
                <a:latin typeface="+mn-ea"/>
                <a:ea typeface="+mn-ea"/>
              </a:rPr>
              <a:t>함수 </a:t>
            </a:r>
            <a:r>
              <a:rPr kumimoji="0" lang="en-US" altLang="ko-KR" sz="1200" dirty="0" smtClean="0">
                <a:latin typeface="+mn-ea"/>
                <a:ea typeface="+mn-ea"/>
              </a:rPr>
              <a:t>(</a:t>
            </a:r>
            <a:r>
              <a:rPr kumimoji="0" lang="ko-KR" altLang="en-US" sz="1200" dirty="0" smtClean="0">
                <a:latin typeface="+mn-ea"/>
                <a:ea typeface="+mn-ea"/>
              </a:rPr>
              <a:t> </a:t>
            </a:r>
            <a:r>
              <a:rPr kumimoji="0" lang="ko-KR" altLang="en-US" sz="1200" dirty="0" err="1" smtClean="0">
                <a:latin typeface="+mn-ea"/>
                <a:ea typeface="+mn-ea"/>
              </a:rPr>
              <a:t>메서드명과</a:t>
            </a:r>
            <a:r>
              <a:rPr kumimoji="0" lang="en-US" altLang="ko-KR" sz="1200" dirty="0" smtClean="0">
                <a:latin typeface="+mn-ea"/>
                <a:ea typeface="+mn-ea"/>
              </a:rPr>
              <a:t>, </a:t>
            </a:r>
            <a:r>
              <a:rPr kumimoji="0" lang="ko-KR" altLang="en-US" sz="1200" dirty="0" err="1" smtClean="0">
                <a:latin typeface="+mn-ea"/>
                <a:ea typeface="+mn-ea"/>
              </a:rPr>
              <a:t>메서드의</a:t>
            </a:r>
            <a:r>
              <a:rPr kumimoji="0" lang="ko-KR" altLang="en-US" sz="1200" dirty="0" smtClean="0">
                <a:latin typeface="+mn-ea"/>
                <a:ea typeface="+mn-ea"/>
              </a:rPr>
              <a:t> 접근 </a:t>
            </a:r>
            <a:r>
              <a:rPr kumimoji="0" lang="ko-KR" altLang="en-US" sz="1200" dirty="0" err="1" smtClean="0">
                <a:latin typeface="+mn-ea"/>
                <a:ea typeface="+mn-ea"/>
              </a:rPr>
              <a:t>제한자</a:t>
            </a:r>
            <a:r>
              <a:rPr kumimoji="0" lang="en-US" altLang="ko-KR" sz="1200" dirty="0">
                <a:latin typeface="+mn-ea"/>
                <a:ea typeface="+mn-ea"/>
              </a:rPr>
              <a:t>, </a:t>
            </a:r>
            <a:r>
              <a:rPr kumimoji="0" lang="ko-KR" altLang="en-US" sz="1200" dirty="0" err="1">
                <a:latin typeface="+mn-ea"/>
                <a:ea typeface="+mn-ea"/>
              </a:rPr>
              <a:t>필드명</a:t>
            </a:r>
            <a:r>
              <a:rPr kumimoji="0" lang="en-US" altLang="ko-KR" sz="1200" dirty="0">
                <a:latin typeface="+mn-ea"/>
                <a:ea typeface="+mn-ea"/>
              </a:rPr>
              <a:t>, </a:t>
            </a:r>
            <a:r>
              <a:rPr kumimoji="0" lang="ko-KR" altLang="en-US" sz="1200" dirty="0">
                <a:latin typeface="+mn-ea"/>
                <a:ea typeface="+mn-ea"/>
              </a:rPr>
              <a:t>데이터타입</a:t>
            </a:r>
            <a:r>
              <a:rPr kumimoji="0" lang="en-US" altLang="ko-KR" sz="1200" dirty="0">
                <a:latin typeface="+mn-ea"/>
                <a:ea typeface="+mn-ea"/>
              </a:rPr>
              <a:t>, </a:t>
            </a:r>
            <a:r>
              <a:rPr kumimoji="0" lang="ko-KR" altLang="en-US" sz="1200" dirty="0">
                <a:latin typeface="+mn-ea"/>
                <a:ea typeface="+mn-ea"/>
              </a:rPr>
              <a:t>매개변수</a:t>
            </a:r>
            <a:r>
              <a:rPr kumimoji="0" lang="en-US" altLang="ko-KR" sz="1200" dirty="0">
                <a:latin typeface="+mn-ea"/>
                <a:ea typeface="+mn-ea"/>
              </a:rPr>
              <a:t>, </a:t>
            </a:r>
            <a:r>
              <a:rPr kumimoji="0" lang="ko-KR" altLang="en-US" sz="1200" dirty="0">
                <a:latin typeface="+mn-ea"/>
                <a:ea typeface="+mn-ea"/>
              </a:rPr>
              <a:t>리턴 타입 </a:t>
            </a:r>
            <a:r>
              <a:rPr kumimoji="0" lang="ko-KR" altLang="en-US" sz="1200" dirty="0" smtClean="0">
                <a:latin typeface="+mn-ea"/>
                <a:ea typeface="+mn-ea"/>
              </a:rPr>
              <a:t>등</a:t>
            </a:r>
            <a:r>
              <a:rPr kumimoji="0" lang="en-US" altLang="ko-KR" sz="1200" dirty="0" smtClean="0">
                <a:latin typeface="+mn-ea"/>
                <a:ea typeface="+mn-ea"/>
              </a:rPr>
              <a:t>) </a:t>
            </a:r>
            <a:r>
              <a:rPr kumimoji="0" lang="ko-KR" altLang="en-US" sz="1200" dirty="0" smtClean="0">
                <a:latin typeface="+mn-ea"/>
                <a:ea typeface="+mn-ea"/>
              </a:rPr>
              <a:t>을 </a:t>
            </a:r>
            <a:r>
              <a:rPr kumimoji="0" lang="ko-KR" altLang="en-US" sz="1200" dirty="0">
                <a:latin typeface="+mn-ea"/>
                <a:ea typeface="+mn-ea"/>
              </a:rPr>
              <a:t>나타낼 수 있습니다</a:t>
            </a:r>
            <a:r>
              <a:rPr kumimoji="0" lang="en-US" altLang="ko-KR" sz="1200" dirty="0" smtClean="0">
                <a:latin typeface="+mn-ea"/>
                <a:ea typeface="+mn-ea"/>
              </a:rPr>
              <a:t>.</a:t>
            </a:r>
          </a:p>
          <a:p>
            <a:pPr marL="268288" indent="-268288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 smtClean="0"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 smtClean="0"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 smtClean="0">
              <a:latin typeface="+mn-ea"/>
              <a:ea typeface="+mn-ea"/>
            </a:endParaRPr>
          </a:p>
          <a:p>
            <a:pPr marL="268288" indent="-268288">
              <a:lnSpc>
                <a:spcPts val="2000"/>
              </a:lnSpc>
            </a:pPr>
            <a:endParaRPr kumimoji="0" lang="en-US" altLang="ko-KR" sz="1200" dirty="0" smtClean="0">
              <a:latin typeface="+mn-ea"/>
              <a:ea typeface="+mn-ea"/>
            </a:endParaRPr>
          </a:p>
          <a:p>
            <a:pPr marL="268288" indent="-268288">
              <a:lnSpc>
                <a:spcPts val="2000"/>
              </a:lnSpc>
            </a:pPr>
            <a:r>
              <a:rPr kumimoji="0" lang="en-US" altLang="ko-KR" sz="1200" dirty="0" smtClean="0">
                <a:latin typeface="+mn-ea"/>
                <a:ea typeface="+mn-ea"/>
              </a:rPr>
              <a:t>=&gt; </a:t>
            </a:r>
            <a:r>
              <a:rPr kumimoji="0" lang="ko-KR" altLang="en-US" sz="1200" dirty="0" smtClean="0">
                <a:latin typeface="+mn-ea"/>
                <a:ea typeface="+mn-ea"/>
              </a:rPr>
              <a:t>위 외에 </a:t>
            </a:r>
            <a:r>
              <a:rPr lang="ko-KR" altLang="en-US" sz="1200" dirty="0">
                <a:latin typeface="+mn-ea"/>
                <a:ea typeface="+mn-ea"/>
              </a:rPr>
              <a:t>스테레오 </a:t>
            </a:r>
            <a:r>
              <a:rPr lang="ko-KR" altLang="en-US" sz="1200" dirty="0" smtClean="0">
                <a:latin typeface="+mn-ea"/>
                <a:ea typeface="+mn-ea"/>
              </a:rPr>
              <a:t>타입 이 있으며 스테레오 </a:t>
            </a:r>
            <a:r>
              <a:rPr lang="ko-KR" altLang="en-US" sz="1200" dirty="0">
                <a:latin typeface="+mn-ea"/>
                <a:ea typeface="+mn-ea"/>
              </a:rPr>
              <a:t>타입이란 </a:t>
            </a:r>
            <a:r>
              <a:rPr lang="en-US" altLang="ko-KR" sz="1200" dirty="0">
                <a:latin typeface="+mn-ea"/>
                <a:ea typeface="+mn-ea"/>
              </a:rPr>
              <a:t>UML</a:t>
            </a:r>
            <a:r>
              <a:rPr lang="ko-KR" altLang="en-US" sz="1200" dirty="0">
                <a:latin typeface="+mn-ea"/>
                <a:ea typeface="+mn-ea"/>
              </a:rPr>
              <a:t>에서 제공하는 기본 요소 외에 추가적인 확장 요소로서 </a:t>
            </a:r>
            <a:r>
              <a:rPr lang="en-US" altLang="ko-KR" sz="1200" dirty="0">
                <a:latin typeface="+mn-ea"/>
                <a:ea typeface="+mn-ea"/>
              </a:rPr>
              <a:t>&lt;&lt;&gt;&gt; </a:t>
            </a:r>
            <a:r>
              <a:rPr lang="ko-KR" altLang="en-US" sz="1200" dirty="0">
                <a:latin typeface="+mn-ea"/>
                <a:ea typeface="+mn-ea"/>
              </a:rPr>
              <a:t>사이에 적어주며</a:t>
            </a:r>
            <a:r>
              <a:rPr lang="en-US" altLang="ko-KR" sz="1200" dirty="0" smtClean="0">
                <a:latin typeface="+mn-ea"/>
                <a:ea typeface="+mn-ea"/>
              </a:rPr>
              <a:t>,</a:t>
            </a:r>
            <a:br>
              <a:rPr lang="en-US" altLang="ko-KR" sz="1200" dirty="0" smtClean="0">
                <a:latin typeface="+mn-ea"/>
                <a:ea typeface="+mn-ea"/>
              </a:rPr>
            </a:br>
            <a:r>
              <a:rPr lang="en-US" altLang="ko-KR" sz="1200" dirty="0" smtClean="0">
                <a:latin typeface="+mn-ea"/>
                <a:ea typeface="+mn-ea"/>
              </a:rPr>
              <a:t>interface</a:t>
            </a:r>
            <a:r>
              <a:rPr lang="en-US" altLang="ko-KR" sz="1200" dirty="0">
                <a:latin typeface="+mn-ea"/>
                <a:ea typeface="+mn-ea"/>
              </a:rPr>
              <a:t>, abstract, enumeration, utility </a:t>
            </a:r>
            <a:r>
              <a:rPr lang="ko-KR" altLang="en-US" sz="1200" dirty="0">
                <a:latin typeface="+mn-ea"/>
                <a:ea typeface="+mn-ea"/>
              </a:rPr>
              <a:t>등이 </a:t>
            </a:r>
            <a:r>
              <a:rPr lang="ko-KR" altLang="en-US" sz="1200" dirty="0" smtClean="0">
                <a:latin typeface="+mn-ea"/>
                <a:ea typeface="+mn-ea"/>
              </a:rPr>
              <a:t>있음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  <a:endParaRPr kumimoji="0" lang="en-US" altLang="ko-KR" sz="1200" dirty="0" smtClean="0"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738" y="58760"/>
            <a:ext cx="25106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2000" b="1" dirty="0" smtClean="0">
                <a:latin typeface="+mn-ea"/>
                <a:ea typeface="+mn-ea"/>
              </a:rPr>
              <a:t>*** </a:t>
            </a:r>
            <a:r>
              <a:rPr kumimoji="0" lang="ko-KR" altLang="en-US" sz="2000" b="1" dirty="0" smtClean="0">
                <a:latin typeface="+mn-ea"/>
                <a:ea typeface="+mn-ea"/>
              </a:rPr>
              <a:t>구조 </a:t>
            </a:r>
            <a:r>
              <a:rPr kumimoji="0" lang="ko-KR" altLang="en-US" sz="2000" b="1" dirty="0">
                <a:latin typeface="+mn-ea"/>
                <a:ea typeface="+mn-ea"/>
              </a:rPr>
              <a:t>다이어그램</a:t>
            </a:r>
            <a:endParaRPr lang="ko-KR" altLang="en-US" sz="2000" b="1" dirty="0">
              <a:latin typeface="+mn-ea"/>
              <a:ea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16" y="7354257"/>
            <a:ext cx="3762900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635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556792" y="4621052"/>
            <a:ext cx="4471461" cy="1667108"/>
            <a:chOff x="1834643" y="3938198"/>
            <a:chExt cx="4471461" cy="166710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0362" y="3938198"/>
              <a:ext cx="3705742" cy="1667108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1834643" y="4059764"/>
              <a:ext cx="102944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 b="1" dirty="0" err="1" smtClean="0">
                  <a:solidFill>
                    <a:srgbClr val="0070C0"/>
                  </a:solidFill>
                  <a:latin typeface="+mn-ea"/>
                  <a:ea typeface="+mn-ea"/>
                </a:rPr>
                <a:t>클래스명</a:t>
              </a:r>
              <a:r>
                <a:rPr lang="ko-KR" altLang="en-US" sz="1100" b="1" dirty="0" smtClean="0">
                  <a:solidFill>
                    <a:srgbClr val="0070C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100" b="1" dirty="0" smtClean="0">
                  <a:solidFill>
                    <a:srgbClr val="0070C0"/>
                  </a:solidFill>
                  <a:latin typeface="+mn-ea"/>
                  <a:ea typeface="+mn-ea"/>
                </a:rPr>
                <a:t>----</a:t>
              </a:r>
              <a:endParaRPr lang="ko-KR" altLang="en-US" sz="1100" b="1" dirty="0">
                <a:solidFill>
                  <a:srgbClr val="0070C0"/>
                </a:solidFill>
                <a:latin typeface="+mn-ea"/>
                <a:ea typeface="+mn-ea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844824" y="4347229"/>
              <a:ext cx="86273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 b="1" dirty="0" smtClean="0">
                  <a:solidFill>
                    <a:srgbClr val="0070C0"/>
                  </a:solidFill>
                  <a:latin typeface="+mn-ea"/>
                  <a:ea typeface="+mn-ea"/>
                </a:rPr>
                <a:t>속성 </a:t>
              </a:r>
              <a:r>
                <a:rPr lang="en-US" altLang="ko-KR" sz="1100" b="1" dirty="0" smtClean="0">
                  <a:solidFill>
                    <a:srgbClr val="0070C0"/>
                  </a:solidFill>
                  <a:latin typeface="+mn-ea"/>
                  <a:ea typeface="+mn-ea"/>
                </a:rPr>
                <a:t>------</a:t>
              </a:r>
              <a:endParaRPr lang="ko-KR" altLang="en-US" sz="1100" b="1" dirty="0">
                <a:solidFill>
                  <a:srgbClr val="0070C0"/>
                </a:solidFill>
                <a:latin typeface="+mn-ea"/>
                <a:ea typeface="+mn-ea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856547" y="4648654"/>
              <a:ext cx="86273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 b="1" dirty="0" smtClean="0">
                  <a:solidFill>
                    <a:srgbClr val="0070C0"/>
                  </a:solidFill>
                  <a:latin typeface="+mn-ea"/>
                  <a:ea typeface="+mn-ea"/>
                </a:rPr>
                <a:t>함수 </a:t>
              </a:r>
              <a:r>
                <a:rPr lang="en-US" altLang="ko-KR" sz="1100" b="1" dirty="0" smtClean="0">
                  <a:solidFill>
                    <a:srgbClr val="0070C0"/>
                  </a:solidFill>
                  <a:latin typeface="+mn-ea"/>
                  <a:ea typeface="+mn-ea"/>
                </a:rPr>
                <a:t>------</a:t>
              </a:r>
              <a:endParaRPr lang="ko-KR" altLang="en-US" sz="1100" b="1" dirty="0">
                <a:solidFill>
                  <a:srgbClr val="0070C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99546" y="542156"/>
            <a:ext cx="6664325" cy="669414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b="1" dirty="0" smtClean="0">
                <a:latin typeface="+mn-ea"/>
                <a:ea typeface="+mn-ea"/>
              </a:rPr>
              <a:t>**  </a:t>
            </a:r>
            <a:r>
              <a:rPr lang="ko-KR" altLang="en-US" sz="1400" b="1" dirty="0" smtClean="0">
                <a:latin typeface="+mn-ea"/>
                <a:ea typeface="+mn-ea"/>
              </a:rPr>
              <a:t>클래스 다이어그램 </a:t>
            </a:r>
            <a:r>
              <a:rPr lang="en-US" altLang="ko-KR" sz="1400" dirty="0" smtClean="0">
                <a:latin typeface="+mn-ea"/>
                <a:ea typeface="+mn-ea"/>
              </a:rPr>
              <a:t>[</a:t>
            </a:r>
            <a:r>
              <a:rPr lang="en-US" altLang="ko-KR" sz="1400" dirty="0">
                <a:latin typeface="+mn-ea"/>
                <a:ea typeface="+mn-ea"/>
              </a:rPr>
              <a:t>Class diagram]</a:t>
            </a:r>
          </a:p>
          <a:p>
            <a:pPr marL="92075" indent="-92075" eaLnBrk="1" fontAlgn="auto" latinLnBrk="1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 smtClean="0">
                <a:latin typeface="+mn-ea"/>
                <a:ea typeface="+mn-ea"/>
              </a:rPr>
              <a:t>=&gt; </a:t>
            </a:r>
            <a:r>
              <a:rPr lang="ko-KR" altLang="en-US" sz="1200" b="1" dirty="0" smtClean="0">
                <a:latin typeface="+mn-ea"/>
                <a:ea typeface="+mn-ea"/>
              </a:rPr>
              <a:t>객체지향형 시스템 설계에서</a:t>
            </a:r>
            <a:r>
              <a:rPr lang="en-US" altLang="ko-KR" sz="1200" b="1" dirty="0" smtClean="0">
                <a:latin typeface="+mn-ea"/>
                <a:ea typeface="+mn-ea"/>
              </a:rPr>
              <a:t>, </a:t>
            </a:r>
            <a:r>
              <a:rPr lang="ko-KR" altLang="en-US" sz="1200" b="1" dirty="0" smtClean="0">
                <a:latin typeface="+mn-ea"/>
                <a:ea typeface="+mn-ea"/>
              </a:rPr>
              <a:t>시스템의 논리 설계를 위한 클래스들의 존재와 그들의 관계를 도식으로 정의한 것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  <a:r>
              <a:rPr lang="ko-KR" altLang="en-US" sz="1200" dirty="0" smtClean="0">
                <a:latin typeface="+mn-ea"/>
                <a:ea typeface="+mn-ea"/>
              </a:rPr>
              <a:t>으로 </a:t>
            </a:r>
            <a:r>
              <a:rPr kumimoji="0" lang="ko-KR" altLang="en-US" sz="1200" dirty="0" smtClean="0">
                <a:latin typeface="+mn-ea"/>
                <a:ea typeface="+mn-ea"/>
              </a:rPr>
              <a:t>다른 </a:t>
            </a:r>
            <a:r>
              <a:rPr kumimoji="0" lang="ko-KR" altLang="en-US" sz="1200" dirty="0" err="1" smtClean="0">
                <a:latin typeface="+mn-ea"/>
                <a:ea typeface="+mn-ea"/>
              </a:rPr>
              <a:t>엔터티들</a:t>
            </a:r>
            <a:r>
              <a:rPr kumimoji="0" lang="en-US" altLang="ko-KR" sz="1200" dirty="0" smtClean="0">
                <a:latin typeface="+mn-ea"/>
                <a:ea typeface="+mn-ea"/>
              </a:rPr>
              <a:t>(</a:t>
            </a:r>
            <a:r>
              <a:rPr kumimoji="0" lang="ko-KR" altLang="en-US" sz="1200" dirty="0" smtClean="0">
                <a:latin typeface="+mn-ea"/>
                <a:ea typeface="+mn-ea"/>
              </a:rPr>
              <a:t>사람</a:t>
            </a:r>
            <a:r>
              <a:rPr kumimoji="0" lang="en-US" altLang="ko-KR" sz="1200" dirty="0" smtClean="0">
                <a:latin typeface="+mn-ea"/>
                <a:ea typeface="+mn-ea"/>
              </a:rPr>
              <a:t>, </a:t>
            </a:r>
            <a:r>
              <a:rPr kumimoji="0" lang="ko-KR" altLang="en-US" sz="1200" dirty="0" smtClean="0">
                <a:latin typeface="+mn-ea"/>
                <a:ea typeface="+mn-ea"/>
              </a:rPr>
              <a:t>제품</a:t>
            </a:r>
            <a:r>
              <a:rPr kumimoji="0" lang="en-US" altLang="ko-KR" sz="1200" dirty="0" smtClean="0">
                <a:latin typeface="+mn-ea"/>
                <a:ea typeface="+mn-ea"/>
              </a:rPr>
              <a:t>, </a:t>
            </a:r>
            <a:r>
              <a:rPr kumimoji="0" lang="ko-KR" altLang="en-US" sz="1200" dirty="0" smtClean="0">
                <a:latin typeface="+mn-ea"/>
                <a:ea typeface="+mn-ea"/>
              </a:rPr>
              <a:t>데이터</a:t>
            </a:r>
            <a:r>
              <a:rPr kumimoji="0" lang="en-US" altLang="ko-KR" sz="1200" dirty="0" smtClean="0">
                <a:latin typeface="+mn-ea"/>
                <a:ea typeface="+mn-ea"/>
              </a:rPr>
              <a:t>)</a:t>
            </a:r>
            <a:r>
              <a:rPr kumimoji="0" lang="ko-KR" altLang="en-US" sz="1200" dirty="0" smtClean="0">
                <a:latin typeface="+mn-ea"/>
                <a:ea typeface="+mn-ea"/>
              </a:rPr>
              <a:t>이 서로 어떻게 관계를 맺고 있는지를 표현한다</a:t>
            </a:r>
            <a:r>
              <a:rPr kumimoji="0" lang="en-US" altLang="ko-KR" sz="1200" dirty="0" smtClean="0">
                <a:latin typeface="+mn-ea"/>
                <a:ea typeface="+mn-ea"/>
              </a:rPr>
              <a:t>. </a:t>
            </a:r>
            <a:br>
              <a:rPr kumimoji="0" lang="en-US" altLang="ko-KR" sz="1200" dirty="0" smtClean="0">
                <a:latin typeface="+mn-ea"/>
                <a:ea typeface="+mn-ea"/>
              </a:rPr>
            </a:br>
            <a:r>
              <a:rPr kumimoji="0" lang="ko-KR" altLang="en-US" sz="1200" dirty="0" smtClean="0">
                <a:latin typeface="+mn-ea"/>
                <a:ea typeface="+mn-ea"/>
              </a:rPr>
              <a:t>즉</a:t>
            </a:r>
            <a:r>
              <a:rPr kumimoji="0" lang="en-US" altLang="ko-KR" sz="1200" dirty="0" smtClean="0">
                <a:latin typeface="+mn-ea"/>
                <a:ea typeface="+mn-ea"/>
              </a:rPr>
              <a:t>, </a:t>
            </a:r>
            <a:r>
              <a:rPr kumimoji="0" lang="ko-KR" altLang="en-US" sz="1200" dirty="0" smtClean="0">
                <a:latin typeface="+mn-ea"/>
                <a:ea typeface="+mn-ea"/>
              </a:rPr>
              <a:t>시스템의 정적 구조라고 할 수 있으며</a:t>
            </a:r>
            <a:r>
              <a:rPr kumimoji="0" lang="en-US" altLang="ko-KR" sz="1200" dirty="0" smtClean="0">
                <a:latin typeface="+mn-ea"/>
                <a:ea typeface="+mn-ea"/>
              </a:rPr>
              <a:t>, </a:t>
            </a:r>
            <a:r>
              <a:rPr kumimoji="0" lang="ko-KR" altLang="en-US" sz="1200" dirty="0">
                <a:latin typeface="+mn-ea"/>
                <a:ea typeface="+mn-ea"/>
              </a:rPr>
              <a:t>동일하게 소프트웨어의 정적인 구조를 </a:t>
            </a:r>
            <a:r>
              <a:rPr kumimoji="0" lang="ko-KR" altLang="en-US" sz="1200" dirty="0" smtClean="0">
                <a:latin typeface="+mn-ea"/>
                <a:ea typeface="+mn-ea"/>
              </a:rPr>
              <a:t>보여주며</a:t>
            </a:r>
            <a:r>
              <a:rPr kumimoji="0" lang="en-US" altLang="ko-KR" sz="1200" dirty="0" smtClean="0">
                <a:latin typeface="+mn-ea"/>
                <a:ea typeface="+mn-ea"/>
              </a:rPr>
              <a:t/>
            </a:r>
            <a:br>
              <a:rPr kumimoji="0" lang="en-US" altLang="ko-KR" sz="1200" dirty="0" smtClean="0">
                <a:latin typeface="+mn-ea"/>
                <a:ea typeface="+mn-ea"/>
              </a:rPr>
            </a:br>
            <a:r>
              <a:rPr kumimoji="0" lang="ko-KR" altLang="en-US" sz="1200" b="1" dirty="0" smtClean="0">
                <a:solidFill>
                  <a:srgbClr val="FF0000"/>
                </a:solidFill>
                <a:latin typeface="+mn-ea"/>
                <a:ea typeface="+mn-ea"/>
              </a:rPr>
              <a:t>주로 프로그래머들이 </a:t>
            </a:r>
            <a:r>
              <a:rPr kumimoji="0" lang="ko-KR" altLang="en-US" sz="1200" b="1" dirty="0">
                <a:solidFill>
                  <a:srgbClr val="FF0000"/>
                </a:solidFill>
                <a:latin typeface="+mn-ea"/>
                <a:ea typeface="+mn-ea"/>
              </a:rPr>
              <a:t>다루는 구현 </a:t>
            </a:r>
            <a:r>
              <a:rPr kumimoji="0" lang="ko-KR" altLang="en-US" sz="1200" b="1" dirty="0" smtClean="0">
                <a:solidFill>
                  <a:srgbClr val="FF0000"/>
                </a:solidFill>
                <a:latin typeface="+mn-ea"/>
                <a:ea typeface="+mn-ea"/>
              </a:rPr>
              <a:t>클래스들과 그들 </a:t>
            </a:r>
            <a:r>
              <a:rPr kumimoji="0" lang="ko-KR" altLang="en-US" sz="1200" b="1" dirty="0">
                <a:solidFill>
                  <a:srgbClr val="FF0000"/>
                </a:solidFill>
                <a:latin typeface="+mn-ea"/>
                <a:ea typeface="+mn-ea"/>
              </a:rPr>
              <a:t>사이의 </a:t>
            </a:r>
            <a:r>
              <a:rPr kumimoji="0" lang="ko-KR" altLang="en-US" sz="1200" b="1" dirty="0" smtClean="0">
                <a:solidFill>
                  <a:srgbClr val="FF0000"/>
                </a:solidFill>
                <a:latin typeface="+mn-ea"/>
                <a:ea typeface="+mn-ea"/>
              </a:rPr>
              <a:t>관계를 보여줌</a:t>
            </a:r>
            <a:r>
              <a:rPr kumimoji="0" lang="en-US" altLang="ko-KR" sz="1200" b="1" dirty="0" smtClean="0">
                <a:solidFill>
                  <a:srgbClr val="FF0000"/>
                </a:solidFill>
                <a:latin typeface="+mn-ea"/>
                <a:ea typeface="+mn-ea"/>
              </a:rPr>
              <a:t>.</a:t>
            </a:r>
            <a:endParaRPr kumimoji="0" lang="en-US" altLang="ko-KR" sz="12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 smtClean="0">
                <a:latin typeface="+mn-ea"/>
                <a:ea typeface="+mn-ea"/>
              </a:rPr>
              <a:t>=&gt; UML (Unified </a:t>
            </a:r>
            <a:r>
              <a:rPr kumimoji="0" lang="en-US" altLang="ko-KR" sz="1200" dirty="0">
                <a:latin typeface="+mn-ea"/>
                <a:ea typeface="+mn-ea"/>
              </a:rPr>
              <a:t>Modeling Language</a:t>
            </a:r>
            <a:r>
              <a:rPr kumimoji="0" lang="en-US" altLang="ko-KR" sz="1200" dirty="0" smtClean="0">
                <a:latin typeface="+mn-ea"/>
                <a:ea typeface="+mn-ea"/>
              </a:rPr>
              <a:t>)</a:t>
            </a:r>
            <a:br>
              <a:rPr kumimoji="0" lang="en-US" altLang="ko-KR" sz="1200" dirty="0" smtClean="0">
                <a:latin typeface="+mn-ea"/>
                <a:ea typeface="+mn-ea"/>
              </a:rPr>
            </a:br>
            <a:r>
              <a:rPr kumimoji="0" lang="en-US" altLang="ko-KR" sz="1200" dirty="0" smtClean="0">
                <a:latin typeface="+mn-ea"/>
                <a:ea typeface="+mn-ea"/>
              </a:rPr>
              <a:t>1997</a:t>
            </a:r>
            <a:r>
              <a:rPr kumimoji="0" lang="ko-KR" altLang="en-US" sz="1200" dirty="0">
                <a:latin typeface="+mn-ea"/>
                <a:ea typeface="+mn-ea"/>
              </a:rPr>
              <a:t>년 </a:t>
            </a:r>
            <a:r>
              <a:rPr kumimoji="0" lang="en-US" altLang="ko-KR" sz="1200" dirty="0">
                <a:latin typeface="+mn-ea"/>
                <a:ea typeface="+mn-ea"/>
              </a:rPr>
              <a:t>OMG</a:t>
            </a:r>
            <a:r>
              <a:rPr kumimoji="0" lang="ko-KR" altLang="en-US" sz="1200" dirty="0">
                <a:latin typeface="+mn-ea"/>
                <a:ea typeface="+mn-ea"/>
              </a:rPr>
              <a:t>에서 표준으로 채택한 </a:t>
            </a:r>
            <a:r>
              <a:rPr kumimoji="0" lang="ko-KR" altLang="en-US" sz="1200" dirty="0" smtClean="0">
                <a:latin typeface="+mn-ea"/>
                <a:ea typeface="+mn-ea"/>
              </a:rPr>
              <a:t>통합 모델링 언어</a:t>
            </a:r>
            <a:endParaRPr kumimoji="0" lang="en-US" altLang="ko-KR" sz="1200" dirty="0" smtClean="0"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 smtClean="0"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dirty="0" smtClean="0">
                <a:latin typeface="+mn-ea"/>
                <a:ea typeface="+mn-ea"/>
              </a:rPr>
              <a:t>1) </a:t>
            </a:r>
            <a:r>
              <a:rPr kumimoji="0" lang="ko-KR" altLang="en-US" sz="1200" b="1" dirty="0" smtClean="0">
                <a:latin typeface="+mn-ea"/>
                <a:ea typeface="+mn-ea"/>
              </a:rPr>
              <a:t>클래스 내용</a:t>
            </a:r>
            <a:r>
              <a:rPr kumimoji="0" lang="en-US" altLang="ko-KR" sz="1200" b="1" dirty="0" smtClean="0">
                <a:latin typeface="+mn-ea"/>
                <a:ea typeface="+mn-ea"/>
              </a:rPr>
              <a:t/>
            </a:r>
            <a:br>
              <a:rPr kumimoji="0" lang="en-US" altLang="ko-KR" sz="1200" b="1" dirty="0" smtClean="0">
                <a:latin typeface="+mn-ea"/>
                <a:ea typeface="+mn-ea"/>
              </a:rPr>
            </a:br>
            <a:endParaRPr kumimoji="0" lang="en-US" altLang="ko-KR" sz="1200" b="1" dirty="0" smtClean="0"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 smtClean="0">
                <a:latin typeface="+mn-ea"/>
                <a:ea typeface="+mn-ea"/>
              </a:rPr>
              <a:t>=&gt; </a:t>
            </a:r>
            <a:r>
              <a:rPr kumimoji="0" lang="ko-KR" altLang="en-US" sz="1200" dirty="0" smtClean="0">
                <a:latin typeface="+mn-ea"/>
                <a:ea typeface="+mn-ea"/>
              </a:rPr>
              <a:t>클래스의 </a:t>
            </a:r>
            <a:r>
              <a:rPr kumimoji="0" lang="ko-KR" altLang="en-US" sz="1200" dirty="0">
                <a:latin typeface="+mn-ea"/>
                <a:ea typeface="+mn-ea"/>
              </a:rPr>
              <a:t>내용에는 </a:t>
            </a:r>
            <a:r>
              <a:rPr kumimoji="0" lang="ko-KR" altLang="en-US" sz="1200" dirty="0" err="1" smtClean="0">
                <a:latin typeface="+mn-ea"/>
                <a:ea typeface="+mn-ea"/>
              </a:rPr>
              <a:t>클래스명</a:t>
            </a:r>
            <a:r>
              <a:rPr kumimoji="0" lang="en-US" altLang="ko-KR" sz="1200" dirty="0" smtClean="0">
                <a:latin typeface="+mn-ea"/>
                <a:ea typeface="+mn-ea"/>
              </a:rPr>
              <a:t>, </a:t>
            </a:r>
            <a:r>
              <a:rPr kumimoji="0" lang="ko-KR" altLang="en-US" sz="1200" dirty="0" smtClean="0">
                <a:latin typeface="+mn-ea"/>
                <a:ea typeface="+mn-ea"/>
              </a:rPr>
              <a:t>속성 </a:t>
            </a:r>
            <a:r>
              <a:rPr kumimoji="0" lang="en-US" altLang="ko-KR" sz="1200" dirty="0" smtClean="0">
                <a:latin typeface="+mn-ea"/>
                <a:ea typeface="+mn-ea"/>
              </a:rPr>
              <a:t>(</a:t>
            </a:r>
            <a:r>
              <a:rPr kumimoji="0" lang="ko-KR" altLang="en-US" sz="1200" dirty="0" smtClean="0">
                <a:latin typeface="+mn-ea"/>
                <a:ea typeface="+mn-ea"/>
              </a:rPr>
              <a:t>필드</a:t>
            </a:r>
            <a:r>
              <a:rPr kumimoji="0" lang="en-US" altLang="ko-KR" sz="1200" dirty="0" smtClean="0">
                <a:latin typeface="+mn-ea"/>
                <a:ea typeface="+mn-ea"/>
              </a:rPr>
              <a:t>), </a:t>
            </a:r>
            <a:br>
              <a:rPr kumimoji="0" lang="en-US" altLang="ko-KR" sz="1200" dirty="0" smtClean="0">
                <a:latin typeface="+mn-ea"/>
                <a:ea typeface="+mn-ea"/>
              </a:rPr>
            </a:br>
            <a:r>
              <a:rPr kumimoji="0" lang="ko-KR" altLang="en-US" sz="1200" dirty="0" smtClean="0">
                <a:latin typeface="+mn-ea"/>
                <a:ea typeface="+mn-ea"/>
              </a:rPr>
              <a:t>함수 </a:t>
            </a:r>
            <a:r>
              <a:rPr kumimoji="0" lang="en-US" altLang="ko-KR" sz="1200" dirty="0" smtClean="0">
                <a:latin typeface="+mn-ea"/>
                <a:ea typeface="+mn-ea"/>
              </a:rPr>
              <a:t>(</a:t>
            </a:r>
            <a:r>
              <a:rPr kumimoji="0" lang="ko-KR" altLang="en-US" sz="1200" dirty="0" smtClean="0">
                <a:latin typeface="+mn-ea"/>
                <a:ea typeface="+mn-ea"/>
              </a:rPr>
              <a:t> </a:t>
            </a:r>
            <a:r>
              <a:rPr kumimoji="0" lang="ko-KR" altLang="en-US" sz="1200" dirty="0" err="1" smtClean="0">
                <a:latin typeface="+mn-ea"/>
                <a:ea typeface="+mn-ea"/>
              </a:rPr>
              <a:t>메서드명과</a:t>
            </a:r>
            <a:r>
              <a:rPr kumimoji="0" lang="en-US" altLang="ko-KR" sz="1200" dirty="0" smtClean="0">
                <a:latin typeface="+mn-ea"/>
                <a:ea typeface="+mn-ea"/>
              </a:rPr>
              <a:t>, </a:t>
            </a:r>
            <a:r>
              <a:rPr kumimoji="0" lang="ko-KR" altLang="en-US" sz="1200" dirty="0" err="1" smtClean="0">
                <a:latin typeface="+mn-ea"/>
                <a:ea typeface="+mn-ea"/>
              </a:rPr>
              <a:t>메서드의</a:t>
            </a:r>
            <a:r>
              <a:rPr kumimoji="0" lang="ko-KR" altLang="en-US" sz="1200" dirty="0" smtClean="0">
                <a:latin typeface="+mn-ea"/>
                <a:ea typeface="+mn-ea"/>
              </a:rPr>
              <a:t> 접근 </a:t>
            </a:r>
            <a:r>
              <a:rPr kumimoji="0" lang="ko-KR" altLang="en-US" sz="1200" dirty="0" err="1" smtClean="0">
                <a:latin typeface="+mn-ea"/>
                <a:ea typeface="+mn-ea"/>
              </a:rPr>
              <a:t>제한자</a:t>
            </a:r>
            <a:r>
              <a:rPr kumimoji="0" lang="en-US" altLang="ko-KR" sz="1200" dirty="0">
                <a:latin typeface="+mn-ea"/>
                <a:ea typeface="+mn-ea"/>
              </a:rPr>
              <a:t>, </a:t>
            </a:r>
            <a:r>
              <a:rPr kumimoji="0" lang="ko-KR" altLang="en-US" sz="1200" dirty="0" err="1">
                <a:latin typeface="+mn-ea"/>
                <a:ea typeface="+mn-ea"/>
              </a:rPr>
              <a:t>필드명</a:t>
            </a:r>
            <a:r>
              <a:rPr kumimoji="0" lang="en-US" altLang="ko-KR" sz="1200" dirty="0">
                <a:latin typeface="+mn-ea"/>
                <a:ea typeface="+mn-ea"/>
              </a:rPr>
              <a:t>, </a:t>
            </a:r>
            <a:r>
              <a:rPr kumimoji="0" lang="ko-KR" altLang="en-US" sz="1200" dirty="0">
                <a:latin typeface="+mn-ea"/>
                <a:ea typeface="+mn-ea"/>
              </a:rPr>
              <a:t>데이터타입</a:t>
            </a:r>
            <a:r>
              <a:rPr kumimoji="0" lang="en-US" altLang="ko-KR" sz="1200" dirty="0">
                <a:latin typeface="+mn-ea"/>
                <a:ea typeface="+mn-ea"/>
              </a:rPr>
              <a:t>, </a:t>
            </a:r>
            <a:r>
              <a:rPr kumimoji="0" lang="ko-KR" altLang="en-US" sz="1200" dirty="0">
                <a:latin typeface="+mn-ea"/>
                <a:ea typeface="+mn-ea"/>
              </a:rPr>
              <a:t>매개변수</a:t>
            </a:r>
            <a:r>
              <a:rPr kumimoji="0" lang="en-US" altLang="ko-KR" sz="1200" dirty="0">
                <a:latin typeface="+mn-ea"/>
                <a:ea typeface="+mn-ea"/>
              </a:rPr>
              <a:t>, </a:t>
            </a:r>
            <a:r>
              <a:rPr kumimoji="0" lang="ko-KR" altLang="en-US" sz="1200" dirty="0">
                <a:latin typeface="+mn-ea"/>
                <a:ea typeface="+mn-ea"/>
              </a:rPr>
              <a:t>리턴 타입 </a:t>
            </a:r>
            <a:r>
              <a:rPr kumimoji="0" lang="ko-KR" altLang="en-US" sz="1200" dirty="0" smtClean="0">
                <a:latin typeface="+mn-ea"/>
                <a:ea typeface="+mn-ea"/>
              </a:rPr>
              <a:t>등</a:t>
            </a:r>
            <a:r>
              <a:rPr kumimoji="0" lang="en-US" altLang="ko-KR" sz="1200" dirty="0" smtClean="0">
                <a:latin typeface="+mn-ea"/>
                <a:ea typeface="+mn-ea"/>
              </a:rPr>
              <a:t>) </a:t>
            </a:r>
            <a:r>
              <a:rPr kumimoji="0" lang="ko-KR" altLang="en-US" sz="1200" dirty="0" smtClean="0">
                <a:latin typeface="+mn-ea"/>
                <a:ea typeface="+mn-ea"/>
              </a:rPr>
              <a:t>을 </a:t>
            </a:r>
            <a:r>
              <a:rPr kumimoji="0" lang="ko-KR" altLang="en-US" sz="1200" dirty="0">
                <a:latin typeface="+mn-ea"/>
                <a:ea typeface="+mn-ea"/>
              </a:rPr>
              <a:t>나타낼 수 있습니다</a:t>
            </a:r>
            <a:r>
              <a:rPr kumimoji="0" lang="en-US" altLang="ko-KR" sz="1200" dirty="0" smtClean="0">
                <a:latin typeface="+mn-ea"/>
                <a:ea typeface="+mn-ea"/>
              </a:rPr>
              <a:t>.</a:t>
            </a:r>
          </a:p>
          <a:p>
            <a:pPr marL="268288" indent="-268288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 smtClean="0"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 smtClean="0"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 smtClean="0">
              <a:latin typeface="+mn-ea"/>
              <a:ea typeface="+mn-ea"/>
            </a:endParaRPr>
          </a:p>
          <a:p>
            <a:pPr marL="268288" indent="-268288">
              <a:lnSpc>
                <a:spcPts val="2000"/>
              </a:lnSpc>
            </a:pPr>
            <a:endParaRPr kumimoji="0" lang="en-US" altLang="ko-KR" sz="1200" dirty="0" smtClean="0">
              <a:latin typeface="+mn-ea"/>
              <a:ea typeface="+mn-ea"/>
            </a:endParaRPr>
          </a:p>
          <a:p>
            <a:pPr marL="268288" indent="-268288">
              <a:lnSpc>
                <a:spcPts val="2000"/>
              </a:lnSpc>
            </a:pPr>
            <a:r>
              <a:rPr kumimoji="0" lang="en-US" altLang="ko-KR" sz="1200" dirty="0" smtClean="0">
                <a:latin typeface="+mn-ea"/>
                <a:ea typeface="+mn-ea"/>
              </a:rPr>
              <a:t>=&gt; </a:t>
            </a:r>
            <a:r>
              <a:rPr kumimoji="0" lang="ko-KR" altLang="en-US" sz="1200" dirty="0" smtClean="0">
                <a:latin typeface="+mn-ea"/>
                <a:ea typeface="+mn-ea"/>
              </a:rPr>
              <a:t>위 외에 </a:t>
            </a:r>
            <a:r>
              <a:rPr lang="ko-KR" altLang="en-US" sz="1200" dirty="0">
                <a:latin typeface="+mn-ea"/>
                <a:ea typeface="+mn-ea"/>
              </a:rPr>
              <a:t>스테레오 </a:t>
            </a:r>
            <a:r>
              <a:rPr lang="ko-KR" altLang="en-US" sz="1200" dirty="0" smtClean="0">
                <a:latin typeface="+mn-ea"/>
                <a:ea typeface="+mn-ea"/>
              </a:rPr>
              <a:t>타입 이 있으며 스테레오 </a:t>
            </a:r>
            <a:r>
              <a:rPr lang="ko-KR" altLang="en-US" sz="1200" dirty="0">
                <a:latin typeface="+mn-ea"/>
                <a:ea typeface="+mn-ea"/>
              </a:rPr>
              <a:t>타입이란 </a:t>
            </a:r>
            <a:r>
              <a:rPr lang="en-US" altLang="ko-KR" sz="1200" dirty="0">
                <a:latin typeface="+mn-ea"/>
                <a:ea typeface="+mn-ea"/>
              </a:rPr>
              <a:t>UML</a:t>
            </a:r>
            <a:r>
              <a:rPr lang="ko-KR" altLang="en-US" sz="1200" dirty="0">
                <a:latin typeface="+mn-ea"/>
                <a:ea typeface="+mn-ea"/>
              </a:rPr>
              <a:t>에서 제공하는 기본 요소 외에 추가적인 확장 요소로서 </a:t>
            </a:r>
            <a:r>
              <a:rPr lang="en-US" altLang="ko-KR" sz="1200" dirty="0">
                <a:latin typeface="+mn-ea"/>
                <a:ea typeface="+mn-ea"/>
              </a:rPr>
              <a:t>&lt;&lt;&gt;&gt; </a:t>
            </a:r>
            <a:r>
              <a:rPr lang="ko-KR" altLang="en-US" sz="1200" dirty="0">
                <a:latin typeface="+mn-ea"/>
                <a:ea typeface="+mn-ea"/>
              </a:rPr>
              <a:t>사이에 적어주며</a:t>
            </a:r>
            <a:r>
              <a:rPr lang="en-US" altLang="ko-KR" sz="1200" dirty="0" smtClean="0">
                <a:latin typeface="+mn-ea"/>
                <a:ea typeface="+mn-ea"/>
              </a:rPr>
              <a:t>,</a:t>
            </a:r>
            <a:br>
              <a:rPr lang="en-US" altLang="ko-KR" sz="1200" dirty="0" smtClean="0">
                <a:latin typeface="+mn-ea"/>
                <a:ea typeface="+mn-ea"/>
              </a:rPr>
            </a:br>
            <a:r>
              <a:rPr lang="en-US" altLang="ko-KR" sz="1200" dirty="0" smtClean="0">
                <a:latin typeface="+mn-ea"/>
                <a:ea typeface="+mn-ea"/>
              </a:rPr>
              <a:t>interface</a:t>
            </a:r>
            <a:r>
              <a:rPr lang="en-US" altLang="ko-KR" sz="1200" dirty="0">
                <a:latin typeface="+mn-ea"/>
                <a:ea typeface="+mn-ea"/>
              </a:rPr>
              <a:t>, abstract, enumeration, utility </a:t>
            </a:r>
            <a:r>
              <a:rPr lang="ko-KR" altLang="en-US" sz="1200" dirty="0">
                <a:latin typeface="+mn-ea"/>
                <a:ea typeface="+mn-ea"/>
              </a:rPr>
              <a:t>등이 </a:t>
            </a:r>
            <a:r>
              <a:rPr lang="ko-KR" altLang="en-US" sz="1200" dirty="0" smtClean="0">
                <a:latin typeface="+mn-ea"/>
                <a:ea typeface="+mn-ea"/>
              </a:rPr>
              <a:t>있음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  <a:endParaRPr kumimoji="0" lang="en-US" altLang="ko-KR" sz="1200" dirty="0" smtClean="0"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738" y="58760"/>
            <a:ext cx="25106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2000" b="1" dirty="0" smtClean="0">
                <a:latin typeface="+mn-ea"/>
                <a:ea typeface="+mn-ea"/>
              </a:rPr>
              <a:t>*** </a:t>
            </a:r>
            <a:r>
              <a:rPr kumimoji="0" lang="ko-KR" altLang="en-US" sz="2000" b="1" dirty="0" smtClean="0">
                <a:latin typeface="+mn-ea"/>
                <a:ea typeface="+mn-ea"/>
              </a:rPr>
              <a:t>구조 </a:t>
            </a:r>
            <a:r>
              <a:rPr kumimoji="0" lang="ko-KR" altLang="en-US" sz="2000" b="1" dirty="0">
                <a:latin typeface="+mn-ea"/>
                <a:ea typeface="+mn-ea"/>
              </a:rPr>
              <a:t>다이어그램</a:t>
            </a:r>
            <a:endParaRPr lang="ko-KR" altLang="en-US" sz="2000" b="1" dirty="0">
              <a:latin typeface="+mn-ea"/>
              <a:ea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16" y="7354257"/>
            <a:ext cx="3762900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87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9546" y="467544"/>
            <a:ext cx="6664325" cy="24904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68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**  </a:t>
            </a:r>
            <a:r>
              <a:rPr lang="ko-KR" altLang="en-US" sz="1400" b="1" dirty="0" smtClean="0">
                <a:latin typeface="+mn-ea"/>
                <a:ea typeface="+mn-ea"/>
              </a:rPr>
              <a:t>클래스 다이어그램 </a:t>
            </a:r>
            <a:r>
              <a:rPr lang="en-US" altLang="ko-KR" sz="1400" dirty="0" smtClean="0">
                <a:latin typeface="+mn-ea"/>
                <a:ea typeface="+mn-ea"/>
              </a:rPr>
              <a:t>[</a:t>
            </a:r>
            <a:r>
              <a:rPr lang="en-US" altLang="ko-KR" sz="1400" dirty="0">
                <a:latin typeface="+mn-ea"/>
                <a:ea typeface="+mn-ea"/>
              </a:rPr>
              <a:t>Class diagram]</a:t>
            </a:r>
          </a:p>
          <a:p>
            <a:pPr marL="92075" indent="-92075" eaLnBrk="1" fontAlgn="auto" latinLnBrk="1" hangingPunct="1">
              <a:lnSpc>
                <a:spcPts val="168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16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 smtClean="0">
                <a:latin typeface="+mn-ea"/>
                <a:ea typeface="+mn-ea"/>
              </a:rPr>
              <a:t>=&gt; </a:t>
            </a:r>
            <a:r>
              <a:rPr lang="ko-KR" altLang="en-US" sz="1200" dirty="0" smtClean="0">
                <a:latin typeface="+mn-ea"/>
                <a:ea typeface="+mn-ea"/>
              </a:rPr>
              <a:t>접근 </a:t>
            </a:r>
            <a:r>
              <a:rPr lang="ko-KR" altLang="en-US" sz="1200" dirty="0">
                <a:latin typeface="+mn-ea"/>
                <a:ea typeface="+mn-ea"/>
              </a:rPr>
              <a:t>제어자 표시</a:t>
            </a:r>
            <a:r>
              <a:rPr lang="en-US" altLang="ko-KR" sz="1200" dirty="0">
                <a:latin typeface="+mn-ea"/>
                <a:ea typeface="+mn-ea"/>
              </a:rPr>
              <a:t/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en-US" altLang="ko-KR" sz="1200" dirty="0">
                <a:latin typeface="+mn-ea"/>
                <a:ea typeface="+mn-ea"/>
              </a:rPr>
              <a:t>public  + :  </a:t>
            </a:r>
            <a:r>
              <a:rPr lang="ko-KR" altLang="en-US" sz="1200" dirty="0">
                <a:latin typeface="+mn-ea"/>
                <a:ea typeface="+mn-ea"/>
              </a:rPr>
              <a:t>어떤 클래스의 객체에서든 접근 가능</a:t>
            </a:r>
            <a:r>
              <a:rPr lang="en-US" altLang="ko-KR" sz="1200" dirty="0">
                <a:latin typeface="+mn-ea"/>
                <a:ea typeface="+mn-ea"/>
              </a:rPr>
              <a:t/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en-US" altLang="ko-KR" sz="1200" dirty="0">
                <a:latin typeface="+mn-ea"/>
                <a:ea typeface="+mn-ea"/>
              </a:rPr>
              <a:t>private -  :  </a:t>
            </a:r>
            <a:r>
              <a:rPr lang="ko-KR" altLang="en-US" sz="1200" dirty="0">
                <a:latin typeface="+mn-ea"/>
                <a:ea typeface="+mn-ea"/>
              </a:rPr>
              <a:t>이 클래스에서 생성된 객체들만 접근 가능</a:t>
            </a:r>
            <a:r>
              <a:rPr lang="en-US" altLang="ko-KR" sz="1200" dirty="0">
                <a:latin typeface="+mn-ea"/>
                <a:ea typeface="+mn-ea"/>
              </a:rPr>
              <a:t/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en-US" altLang="ko-KR" sz="1200" dirty="0">
                <a:latin typeface="+mn-ea"/>
                <a:ea typeface="+mn-ea"/>
              </a:rPr>
              <a:t>protected # :  </a:t>
            </a:r>
            <a:r>
              <a:rPr lang="ko-KR" altLang="en-US" sz="1200" dirty="0">
                <a:latin typeface="+mn-ea"/>
                <a:ea typeface="+mn-ea"/>
              </a:rPr>
              <a:t>동일 패키지에 있거나 상속 관계에 있는 하위 클래스의 객체들만 접근 가능</a:t>
            </a:r>
            <a:r>
              <a:rPr lang="en-US" altLang="ko-KR" sz="1200" dirty="0">
                <a:latin typeface="+mn-ea"/>
                <a:ea typeface="+mn-ea"/>
              </a:rPr>
              <a:t/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en-US" altLang="ko-KR" sz="1200" dirty="0">
                <a:latin typeface="+mn-ea"/>
                <a:ea typeface="+mn-ea"/>
              </a:rPr>
              <a:t>package ~ : </a:t>
            </a:r>
            <a:r>
              <a:rPr lang="ko-KR" altLang="en-US" sz="1200" dirty="0">
                <a:latin typeface="+mn-ea"/>
                <a:ea typeface="+mn-ea"/>
              </a:rPr>
              <a:t>동일 패키지 내에 있는 클래스의 객체들만 접근 </a:t>
            </a:r>
            <a:r>
              <a:rPr lang="ko-KR" altLang="en-US" sz="1200" dirty="0" smtClean="0">
                <a:latin typeface="+mn-ea"/>
                <a:ea typeface="+mn-ea"/>
              </a:rPr>
              <a:t>가능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168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 smtClean="0"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168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 smtClean="0"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168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dirty="0"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16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dirty="0" smtClean="0">
                <a:latin typeface="+mn-ea"/>
                <a:ea typeface="+mn-ea"/>
              </a:rPr>
              <a:t>=&gt; </a:t>
            </a:r>
            <a:r>
              <a:rPr lang="ko-KR" altLang="en-US" sz="1200" dirty="0" smtClean="0">
                <a:latin typeface="+mn-ea"/>
                <a:ea typeface="+mn-ea"/>
              </a:rPr>
              <a:t>다중성 표기</a:t>
            </a:r>
            <a:endParaRPr kumimoji="0" lang="en-US" altLang="ko-KR" sz="1200" dirty="0"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738" y="58760"/>
            <a:ext cx="25106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2000" b="1" dirty="0" smtClean="0">
                <a:latin typeface="+mn-ea"/>
                <a:ea typeface="+mn-ea"/>
              </a:rPr>
              <a:t>*** </a:t>
            </a:r>
            <a:r>
              <a:rPr kumimoji="0" lang="ko-KR" altLang="en-US" sz="2000" b="1" dirty="0" smtClean="0">
                <a:latin typeface="+mn-ea"/>
                <a:ea typeface="+mn-ea"/>
              </a:rPr>
              <a:t>구조 </a:t>
            </a:r>
            <a:r>
              <a:rPr kumimoji="0" lang="ko-KR" altLang="en-US" sz="2000" b="1" dirty="0">
                <a:latin typeface="+mn-ea"/>
                <a:ea typeface="+mn-ea"/>
              </a:rPr>
              <a:t>다이어그램</a:t>
            </a:r>
            <a:endParaRPr lang="ko-KR" altLang="en-US" sz="2000" b="1" dirty="0">
              <a:latin typeface="+mn-ea"/>
              <a:ea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l="11632" t="36649" r="8791" b="9947"/>
          <a:stretch/>
        </p:blipFill>
        <p:spPr>
          <a:xfrm>
            <a:off x="1988840" y="2627784"/>
            <a:ext cx="2664296" cy="152245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12778" t="25123" r="14061" b="3009"/>
          <a:stretch/>
        </p:blipFill>
        <p:spPr>
          <a:xfrm>
            <a:off x="116631" y="4492254"/>
            <a:ext cx="6647239" cy="303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60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9164" y="661447"/>
            <a:ext cx="6664325" cy="722396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**  </a:t>
            </a:r>
            <a:r>
              <a:rPr lang="ko-KR" altLang="en-US" sz="1400" b="1" dirty="0" smtClean="0">
                <a:latin typeface="+mn-ea"/>
                <a:ea typeface="+mn-ea"/>
              </a:rPr>
              <a:t>클래스 다이어그램 </a:t>
            </a:r>
            <a:r>
              <a:rPr lang="en-US" altLang="ko-KR" sz="1400" dirty="0" smtClean="0">
                <a:latin typeface="+mn-ea"/>
                <a:ea typeface="+mn-ea"/>
              </a:rPr>
              <a:t>[</a:t>
            </a:r>
            <a:r>
              <a:rPr lang="en-US" altLang="ko-KR" sz="1400" dirty="0">
                <a:latin typeface="+mn-ea"/>
                <a:ea typeface="+mn-ea"/>
              </a:rPr>
              <a:t>Class diagram]</a:t>
            </a:r>
          </a:p>
          <a:p>
            <a:pPr marL="92075" indent="-92075" eaLnBrk="1" fontAlgn="auto" latinLnBrk="1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latin typeface="+mn-ea"/>
                <a:ea typeface="+mn-ea"/>
              </a:rPr>
              <a:t>2</a:t>
            </a:r>
            <a:r>
              <a:rPr kumimoji="0" lang="en-US" altLang="ko-KR" sz="1200" dirty="0" smtClean="0">
                <a:latin typeface="+mn-ea"/>
                <a:ea typeface="+mn-ea"/>
              </a:rPr>
              <a:t>) </a:t>
            </a:r>
            <a:r>
              <a:rPr kumimoji="0" lang="ko-KR" altLang="en-US" sz="1200" dirty="0" smtClean="0">
                <a:latin typeface="+mn-ea"/>
                <a:ea typeface="+mn-ea"/>
              </a:rPr>
              <a:t>클래스 간의 관계</a:t>
            </a:r>
            <a:r>
              <a:rPr kumimoji="0" lang="en-US" altLang="ko-KR" sz="1200" dirty="0" smtClean="0">
                <a:latin typeface="+mn-ea"/>
                <a:ea typeface="+mn-ea"/>
              </a:rPr>
              <a:t/>
            </a:r>
            <a:br>
              <a:rPr kumimoji="0" lang="en-US" altLang="ko-KR" sz="1200" dirty="0" smtClean="0">
                <a:latin typeface="+mn-ea"/>
                <a:ea typeface="+mn-ea"/>
              </a:rPr>
            </a:br>
            <a:r>
              <a:rPr kumimoji="0" lang="en-US" altLang="ko-KR" sz="1200" dirty="0" smtClean="0">
                <a:latin typeface="+mn-ea"/>
                <a:ea typeface="+mn-ea"/>
              </a:rPr>
              <a:t/>
            </a:r>
            <a:br>
              <a:rPr kumimoji="0" lang="en-US" altLang="ko-KR" sz="1200" dirty="0" smtClean="0">
                <a:latin typeface="+mn-ea"/>
                <a:ea typeface="+mn-ea"/>
              </a:rPr>
            </a:br>
            <a:r>
              <a:rPr kumimoji="0" lang="en-US" altLang="ko-KR" sz="1200" dirty="0">
                <a:latin typeface="+mn-ea"/>
                <a:ea typeface="+mn-ea"/>
              </a:rPr>
              <a:t>. </a:t>
            </a:r>
            <a:r>
              <a:rPr kumimoji="0" lang="ko-KR" altLang="en-US" sz="1200" dirty="0">
                <a:latin typeface="+mn-ea"/>
                <a:ea typeface="+mn-ea"/>
              </a:rPr>
              <a:t>연관 </a:t>
            </a:r>
            <a:r>
              <a:rPr kumimoji="0" lang="en-US" altLang="ko-KR" sz="1200" dirty="0" smtClean="0">
                <a:latin typeface="+mn-ea"/>
                <a:ea typeface="+mn-ea"/>
              </a:rPr>
              <a:t>	- Association </a:t>
            </a:r>
            <a:r>
              <a:rPr kumimoji="0" lang="en-US" altLang="ko-KR" sz="1200" dirty="0">
                <a:latin typeface="+mn-ea"/>
                <a:ea typeface="+mn-ea"/>
              </a:rPr>
              <a:t>: </a:t>
            </a:r>
            <a:r>
              <a:rPr kumimoji="0" lang="ko-KR" altLang="en-US" sz="1200" dirty="0" smtClean="0">
                <a:latin typeface="+mn-ea"/>
                <a:ea typeface="+mn-ea"/>
              </a:rPr>
              <a:t>연관</a:t>
            </a:r>
            <a:r>
              <a:rPr kumimoji="0" lang="en-US" altLang="ko-KR" sz="1200" dirty="0" smtClean="0">
                <a:latin typeface="+mn-ea"/>
                <a:ea typeface="+mn-ea"/>
              </a:rPr>
              <a:t/>
            </a:r>
            <a:br>
              <a:rPr kumimoji="0" lang="en-US" altLang="ko-KR" sz="1200" dirty="0" smtClean="0">
                <a:latin typeface="+mn-ea"/>
                <a:ea typeface="+mn-ea"/>
              </a:rPr>
            </a:br>
            <a:r>
              <a:rPr kumimoji="0" lang="en-US" altLang="ko-KR" sz="1200" dirty="0" smtClean="0">
                <a:latin typeface="+mn-ea"/>
                <a:ea typeface="+mn-ea"/>
              </a:rPr>
              <a:t>	- Directed </a:t>
            </a:r>
            <a:r>
              <a:rPr kumimoji="0" lang="en-US" altLang="ko-KR" sz="1200" dirty="0">
                <a:latin typeface="+mn-ea"/>
                <a:ea typeface="+mn-ea"/>
              </a:rPr>
              <a:t>Association : </a:t>
            </a:r>
            <a:r>
              <a:rPr kumimoji="0" lang="ko-KR" altLang="en-US" sz="1200" dirty="0">
                <a:latin typeface="+mn-ea"/>
                <a:ea typeface="+mn-ea"/>
              </a:rPr>
              <a:t>직접연관</a:t>
            </a:r>
            <a:br>
              <a:rPr kumimoji="0" lang="ko-KR" altLang="en-US" sz="1200" dirty="0">
                <a:latin typeface="+mn-ea"/>
                <a:ea typeface="+mn-ea"/>
              </a:rPr>
            </a:br>
            <a:r>
              <a:rPr lang="en-US" altLang="ko-KR" sz="1200" dirty="0" smtClean="0">
                <a:latin typeface="+mn-ea"/>
                <a:ea typeface="+mn-ea"/>
              </a:rPr>
              <a:t>. </a:t>
            </a:r>
            <a:r>
              <a:rPr lang="en-US" altLang="ko-KR" sz="1200" dirty="0">
                <a:latin typeface="+mn-ea"/>
                <a:ea typeface="+mn-ea"/>
              </a:rPr>
              <a:t>Generalization : </a:t>
            </a:r>
            <a:r>
              <a:rPr lang="ko-KR" altLang="en-US" sz="1200" dirty="0">
                <a:latin typeface="+mn-ea"/>
                <a:ea typeface="+mn-ea"/>
              </a:rPr>
              <a:t>일반화</a:t>
            </a:r>
            <a:r>
              <a:rPr lang="en-US" altLang="ko-KR" sz="1200" dirty="0">
                <a:latin typeface="+mn-ea"/>
                <a:ea typeface="+mn-ea"/>
              </a:rPr>
              <a:t/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en-US" altLang="ko-KR" sz="1200" dirty="0">
                <a:latin typeface="+mn-ea"/>
                <a:ea typeface="+mn-ea"/>
              </a:rPr>
              <a:t>. </a:t>
            </a:r>
            <a:r>
              <a:rPr lang="en-US" altLang="ko-KR" sz="1200" dirty="0" smtClean="0">
                <a:latin typeface="+mn-ea"/>
                <a:ea typeface="+mn-ea"/>
              </a:rPr>
              <a:t>Realization </a:t>
            </a:r>
            <a:r>
              <a:rPr lang="en-US" altLang="ko-KR" sz="1200" dirty="0">
                <a:latin typeface="+mn-ea"/>
                <a:ea typeface="+mn-ea"/>
              </a:rPr>
              <a:t>: </a:t>
            </a:r>
            <a:r>
              <a:rPr lang="ko-KR" altLang="en-US" sz="1200" dirty="0" smtClean="0">
                <a:latin typeface="+mn-ea"/>
                <a:ea typeface="+mn-ea"/>
              </a:rPr>
              <a:t>실제화</a:t>
            </a:r>
            <a:r>
              <a:rPr lang="en-US" altLang="ko-KR" sz="1200" dirty="0" smtClean="0">
                <a:latin typeface="+mn-ea"/>
                <a:ea typeface="+mn-ea"/>
              </a:rPr>
              <a:t/>
            </a:r>
            <a:br>
              <a:rPr lang="en-US" altLang="ko-KR" sz="1200" dirty="0" smtClean="0">
                <a:latin typeface="+mn-ea"/>
                <a:ea typeface="+mn-ea"/>
              </a:rPr>
            </a:br>
            <a:r>
              <a:rPr lang="en-US" altLang="ko-KR" sz="1200" dirty="0">
                <a:latin typeface="+mn-ea"/>
                <a:ea typeface="+mn-ea"/>
              </a:rPr>
              <a:t>. </a:t>
            </a:r>
            <a:r>
              <a:rPr lang="en-US" altLang="ko-KR" sz="1200" dirty="0" err="1">
                <a:latin typeface="+mn-ea"/>
                <a:ea typeface="+mn-ea"/>
              </a:rPr>
              <a:t>Dependendy</a:t>
            </a:r>
            <a:r>
              <a:rPr lang="en-US" altLang="ko-KR" sz="1200" dirty="0">
                <a:latin typeface="+mn-ea"/>
                <a:ea typeface="+mn-ea"/>
              </a:rPr>
              <a:t> : </a:t>
            </a:r>
            <a:r>
              <a:rPr lang="ko-KR" altLang="en-US" sz="1200" dirty="0" smtClean="0">
                <a:latin typeface="+mn-ea"/>
                <a:ea typeface="+mn-ea"/>
              </a:rPr>
              <a:t>의존</a:t>
            </a:r>
            <a:r>
              <a:rPr lang="en-US" altLang="ko-KR" sz="1200" dirty="0" smtClean="0">
                <a:latin typeface="+mn-ea"/>
                <a:ea typeface="+mn-ea"/>
              </a:rPr>
              <a:t/>
            </a:r>
            <a:br>
              <a:rPr lang="en-US" altLang="ko-KR" sz="1200" dirty="0" smtClean="0">
                <a:latin typeface="+mn-ea"/>
                <a:ea typeface="+mn-ea"/>
              </a:rPr>
            </a:br>
            <a:r>
              <a:rPr lang="en-US" altLang="ko-KR" sz="1200" dirty="0" smtClean="0">
                <a:latin typeface="+mn-ea"/>
                <a:ea typeface="+mn-ea"/>
              </a:rPr>
              <a:t>. </a:t>
            </a:r>
            <a:r>
              <a:rPr lang="ko-KR" altLang="en-US" sz="1200" dirty="0" smtClean="0">
                <a:latin typeface="+mn-ea"/>
                <a:ea typeface="+mn-ea"/>
              </a:rPr>
              <a:t>집합 </a:t>
            </a:r>
            <a:r>
              <a:rPr lang="en-US" altLang="ko-KR" sz="1200" dirty="0" smtClean="0">
                <a:latin typeface="+mn-ea"/>
                <a:ea typeface="+mn-ea"/>
              </a:rPr>
              <a:t>	- Composition </a:t>
            </a:r>
            <a:r>
              <a:rPr lang="en-US" altLang="ko-KR" sz="1200" dirty="0">
                <a:latin typeface="+mn-ea"/>
                <a:ea typeface="+mn-ea"/>
              </a:rPr>
              <a:t>: </a:t>
            </a:r>
            <a:r>
              <a:rPr lang="ko-KR" altLang="en-US" sz="1200" dirty="0" smtClean="0">
                <a:latin typeface="+mn-ea"/>
                <a:ea typeface="+mn-ea"/>
              </a:rPr>
              <a:t>합성</a:t>
            </a:r>
            <a:r>
              <a:rPr lang="en-US" altLang="ko-KR" sz="1200" dirty="0" smtClean="0">
                <a:latin typeface="+mn-ea"/>
                <a:ea typeface="+mn-ea"/>
              </a:rPr>
              <a:t/>
            </a:r>
            <a:br>
              <a:rPr lang="en-US" altLang="ko-KR" sz="1200" dirty="0" smtClean="0">
                <a:latin typeface="+mn-ea"/>
                <a:ea typeface="+mn-ea"/>
              </a:rPr>
            </a:br>
            <a:r>
              <a:rPr lang="en-US" altLang="ko-KR" sz="1200" dirty="0" smtClean="0">
                <a:latin typeface="+mn-ea"/>
                <a:ea typeface="+mn-ea"/>
              </a:rPr>
              <a:t>	- Aggregation </a:t>
            </a:r>
            <a:r>
              <a:rPr lang="en-US" altLang="ko-KR" sz="1200" dirty="0">
                <a:latin typeface="+mn-ea"/>
                <a:ea typeface="+mn-ea"/>
              </a:rPr>
              <a:t>: </a:t>
            </a:r>
            <a:r>
              <a:rPr lang="ko-KR" altLang="en-US" sz="1200" dirty="0" smtClean="0">
                <a:latin typeface="+mn-ea"/>
                <a:ea typeface="+mn-ea"/>
              </a:rPr>
              <a:t>집약</a:t>
            </a:r>
            <a:r>
              <a:rPr lang="en-US" altLang="ko-KR" sz="1200" dirty="0" smtClean="0">
                <a:latin typeface="+mn-ea"/>
                <a:ea typeface="+mn-ea"/>
              </a:rPr>
              <a:t/>
            </a:r>
            <a:br>
              <a:rPr lang="en-US" altLang="ko-KR" sz="1200" dirty="0" smtClean="0">
                <a:latin typeface="+mn-ea"/>
                <a:ea typeface="+mn-ea"/>
              </a:rPr>
            </a:br>
            <a:endParaRPr kumimoji="0" lang="en-US" altLang="ko-KR" sz="1200" dirty="0">
              <a:latin typeface="+mn-ea"/>
              <a:ea typeface="+mn-ea"/>
            </a:endParaRPr>
          </a:p>
          <a:p>
            <a:pPr>
              <a:lnSpc>
                <a:spcPts val="1800"/>
              </a:lnSpc>
            </a:pPr>
            <a:r>
              <a:rPr kumimoji="0" lang="en-US" altLang="ko-KR" sz="1200" dirty="0" smtClean="0">
                <a:latin typeface="+mn-ea"/>
                <a:ea typeface="+mn-ea"/>
              </a:rPr>
              <a:t>2-1) </a:t>
            </a:r>
            <a:r>
              <a:rPr lang="ko-KR" altLang="en-US" sz="12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연관 </a:t>
            </a:r>
            <a:endParaRPr lang="en-US" altLang="ko-KR" sz="12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1800"/>
              </a:lnSpc>
            </a:pPr>
            <a:endParaRPr lang="en-US" altLang="ko-KR" sz="12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8288" indent="-268288">
              <a:lnSpc>
                <a:spcPts val="1800"/>
              </a:lnSpc>
            </a:pPr>
            <a:r>
              <a:rPr lang="en-US" altLang="ko-KR" sz="1200" dirty="0" smtClean="0">
                <a:solidFill>
                  <a:prstClr val="black"/>
                </a:solidFill>
                <a:latin typeface="+mn-ea"/>
                <a:ea typeface="+mn-ea"/>
              </a:rPr>
              <a:t>=&gt; 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  <a:ea typeface="+mn-ea"/>
              </a:rPr>
              <a:t>연관 </a:t>
            </a:r>
            <a:r>
              <a:rPr kumimoji="0" lang="en-US" altLang="ko-KR" sz="1200" dirty="0">
                <a:latin typeface="+mn-ea"/>
                <a:ea typeface="+mn-ea"/>
              </a:rPr>
              <a:t>Association </a:t>
            </a:r>
            <a:r>
              <a:rPr kumimoji="0" lang="en-US" altLang="ko-KR" sz="1200" dirty="0" smtClean="0">
                <a:latin typeface="+mn-ea"/>
                <a:ea typeface="+mn-ea"/>
              </a:rPr>
              <a:t/>
            </a:r>
            <a:br>
              <a:rPr kumimoji="0" lang="en-US" altLang="ko-KR" sz="1200" dirty="0" smtClean="0">
                <a:latin typeface="+mn-ea"/>
                <a:ea typeface="+mn-ea"/>
              </a:rPr>
            </a:br>
            <a:r>
              <a:rPr kumimoji="0" lang="en-US" altLang="ko-KR" sz="1200" dirty="0" smtClean="0">
                <a:latin typeface="+mn-ea"/>
                <a:ea typeface="+mn-ea"/>
              </a:rPr>
              <a:t>- </a:t>
            </a:r>
            <a:r>
              <a:rPr lang="ko-KR" altLang="en-US" sz="1200" dirty="0">
                <a:latin typeface="+mn-ea"/>
                <a:ea typeface="+mn-ea"/>
              </a:rPr>
              <a:t>연관 관계는 두 개체가 상대에게 명령을 내릴 수 있는 </a:t>
            </a:r>
            <a:r>
              <a:rPr lang="ko-KR" altLang="en-US" sz="1200" dirty="0" smtClean="0">
                <a:latin typeface="+mn-ea"/>
                <a:ea typeface="+mn-ea"/>
              </a:rPr>
              <a:t>관계</a:t>
            </a:r>
            <a:r>
              <a:rPr lang="en-US" altLang="ko-KR" sz="1200" dirty="0" smtClean="0">
                <a:latin typeface="+mn-ea"/>
                <a:ea typeface="+mn-ea"/>
              </a:rPr>
              <a:t>, </a:t>
            </a:r>
            <a:r>
              <a:rPr lang="ko-KR" altLang="en-US" sz="1200" dirty="0">
                <a:latin typeface="+mn-ea"/>
                <a:ea typeface="+mn-ea"/>
              </a:rPr>
              <a:t>실선으로 </a:t>
            </a:r>
            <a:r>
              <a:rPr lang="ko-KR" altLang="en-US" sz="1200" dirty="0" smtClean="0">
                <a:latin typeface="+mn-ea"/>
                <a:ea typeface="+mn-ea"/>
              </a:rPr>
              <a:t>표시함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  <a:br>
              <a:rPr lang="en-US" altLang="ko-KR" sz="1200" dirty="0" smtClean="0">
                <a:latin typeface="+mn-ea"/>
                <a:ea typeface="+mn-ea"/>
              </a:rPr>
            </a:br>
            <a:r>
              <a:rPr lang="en-US" altLang="ko-KR" sz="1200" dirty="0" smtClean="0">
                <a:latin typeface="+mn-ea"/>
                <a:ea typeface="+mn-ea"/>
              </a:rPr>
              <a:t>- </a:t>
            </a:r>
            <a:r>
              <a:rPr lang="ko-KR" altLang="en-US" sz="1200" dirty="0">
                <a:latin typeface="+mn-ea"/>
                <a:ea typeface="+mn-ea"/>
              </a:rPr>
              <a:t>프로그램의 구조를 취약하게 만들어 버그가 발생할 확률이 </a:t>
            </a:r>
            <a:r>
              <a:rPr lang="ko-KR" altLang="en-US" sz="1200" dirty="0" smtClean="0">
                <a:latin typeface="+mn-ea"/>
                <a:ea typeface="+mn-ea"/>
              </a:rPr>
              <a:t>높아지므로</a:t>
            </a:r>
            <a:r>
              <a:rPr lang="en-US" altLang="ko-KR" sz="1200" dirty="0" smtClean="0">
                <a:latin typeface="+mn-ea"/>
                <a:ea typeface="+mn-ea"/>
              </a:rPr>
              <a:t/>
            </a:r>
            <a:br>
              <a:rPr lang="en-US" altLang="ko-KR" sz="1200" dirty="0" smtClean="0">
                <a:latin typeface="+mn-ea"/>
                <a:ea typeface="+mn-ea"/>
              </a:rPr>
            </a:br>
            <a:r>
              <a:rPr lang="en-US" altLang="ko-KR" sz="1200" dirty="0" smtClean="0">
                <a:latin typeface="+mn-ea"/>
                <a:ea typeface="+mn-ea"/>
              </a:rPr>
              <a:t>  </a:t>
            </a:r>
            <a:r>
              <a:rPr lang="ko-KR" altLang="en-US" sz="1200" dirty="0" smtClean="0">
                <a:latin typeface="+mn-ea"/>
                <a:ea typeface="+mn-ea"/>
              </a:rPr>
              <a:t>연관 </a:t>
            </a:r>
            <a:r>
              <a:rPr lang="ko-KR" altLang="en-US" sz="1200" dirty="0">
                <a:latin typeface="+mn-ea"/>
                <a:ea typeface="+mn-ea"/>
              </a:rPr>
              <a:t>관계는 가급적 피하고 직접 연관 관계로 </a:t>
            </a:r>
            <a:r>
              <a:rPr lang="ko-KR" altLang="en-US" sz="1200" dirty="0" smtClean="0">
                <a:latin typeface="+mn-ea"/>
                <a:ea typeface="+mn-ea"/>
              </a:rPr>
              <a:t>변형 </a:t>
            </a:r>
            <a:r>
              <a:rPr lang="ko-KR" altLang="en-US" sz="1200" dirty="0" err="1" smtClean="0">
                <a:latin typeface="+mn-ea"/>
                <a:ea typeface="+mn-ea"/>
              </a:rPr>
              <a:t>하는것이</a:t>
            </a:r>
            <a:r>
              <a:rPr lang="ko-KR" altLang="en-US" sz="1200" dirty="0" smtClean="0">
                <a:latin typeface="+mn-ea"/>
                <a:ea typeface="+mn-ea"/>
              </a:rPr>
              <a:t> 좋음</a:t>
            </a:r>
            <a:r>
              <a:rPr lang="en-US" altLang="ko-KR" sz="1200" dirty="0" smtClean="0">
                <a:latin typeface="+mn-ea"/>
                <a:ea typeface="+mn-ea"/>
              </a:rPr>
              <a:t/>
            </a:r>
            <a:br>
              <a:rPr lang="en-US" altLang="ko-KR" sz="1200" dirty="0" smtClean="0">
                <a:latin typeface="+mn-ea"/>
                <a:ea typeface="+mn-ea"/>
              </a:rPr>
            </a:br>
            <a:r>
              <a:rPr lang="en-US" altLang="ko-KR" sz="1200" dirty="0" smtClean="0">
                <a:latin typeface="+mn-ea"/>
                <a:ea typeface="+mn-ea"/>
              </a:rPr>
              <a:t>- </a:t>
            </a:r>
            <a:r>
              <a:rPr lang="ko-KR" altLang="en-US" sz="1200" dirty="0" smtClean="0">
                <a:latin typeface="+mn-ea"/>
                <a:ea typeface="+mn-ea"/>
              </a:rPr>
              <a:t>예 </a:t>
            </a:r>
            <a:r>
              <a:rPr lang="ko-KR" altLang="en-US" sz="1200" dirty="0" err="1" smtClean="0">
                <a:latin typeface="+mn-ea"/>
                <a:ea typeface="+mn-ea"/>
              </a:rPr>
              <a:t>를들면</a:t>
            </a:r>
            <a:r>
              <a:rPr lang="ko-KR" altLang="en-US" sz="1200" dirty="0" smtClean="0">
                <a:latin typeface="+mn-ea"/>
                <a:ea typeface="+mn-ea"/>
              </a:rPr>
              <a:t> </a:t>
            </a:r>
            <a:r>
              <a:rPr lang="en-US" altLang="ko-KR" sz="1200" dirty="0" smtClean="0">
                <a:latin typeface="+mn-ea"/>
                <a:ea typeface="+mn-ea"/>
              </a:rPr>
              <a:t/>
            </a:r>
            <a:br>
              <a:rPr lang="en-US" altLang="ko-KR" sz="1200" dirty="0" smtClean="0">
                <a:latin typeface="+mn-ea"/>
                <a:ea typeface="+mn-ea"/>
              </a:rPr>
            </a:br>
            <a:r>
              <a:rPr lang="en-US" altLang="ko-KR" sz="1200" dirty="0" smtClean="0">
                <a:latin typeface="+mn-ea"/>
                <a:ea typeface="+mn-ea"/>
              </a:rPr>
              <a:t>  </a:t>
            </a:r>
            <a:r>
              <a:rPr lang="ko-KR" altLang="en-US" sz="1200" dirty="0" smtClean="0">
                <a:latin typeface="+mn-ea"/>
                <a:ea typeface="+mn-ea"/>
              </a:rPr>
              <a:t>의사는 </a:t>
            </a:r>
            <a:r>
              <a:rPr lang="ko-KR" altLang="en-US" sz="1200" dirty="0">
                <a:latin typeface="+mn-ea"/>
                <a:ea typeface="+mn-ea"/>
              </a:rPr>
              <a:t>진단을 할 때 환자가 복용하는 약이 있는지 약사에게 확인해야 </a:t>
            </a:r>
            <a:r>
              <a:rPr lang="ko-KR" altLang="en-US" sz="1200" dirty="0" smtClean="0">
                <a:latin typeface="+mn-ea"/>
                <a:ea typeface="+mn-ea"/>
              </a:rPr>
              <a:t> 하고</a:t>
            </a:r>
            <a:r>
              <a:rPr lang="en-US" altLang="ko-KR" sz="1200" dirty="0" smtClean="0">
                <a:latin typeface="+mn-ea"/>
                <a:ea typeface="+mn-ea"/>
              </a:rPr>
              <a:t/>
            </a:r>
            <a:br>
              <a:rPr lang="en-US" altLang="ko-KR" sz="1200" dirty="0" smtClean="0">
                <a:latin typeface="+mn-ea"/>
                <a:ea typeface="+mn-ea"/>
              </a:rPr>
            </a:br>
            <a:r>
              <a:rPr lang="en-US" altLang="ko-KR" sz="1200" dirty="0" smtClean="0">
                <a:latin typeface="+mn-ea"/>
                <a:ea typeface="+mn-ea"/>
              </a:rPr>
              <a:t>  </a:t>
            </a:r>
            <a:r>
              <a:rPr lang="ko-KR" altLang="en-US" sz="1200" dirty="0" smtClean="0">
                <a:latin typeface="+mn-ea"/>
                <a:ea typeface="+mn-ea"/>
              </a:rPr>
              <a:t>약사는 </a:t>
            </a:r>
            <a:r>
              <a:rPr lang="ko-KR" altLang="en-US" sz="1200" dirty="0" err="1">
                <a:latin typeface="+mn-ea"/>
                <a:ea typeface="+mn-ea"/>
              </a:rPr>
              <a:t>조재할</a:t>
            </a:r>
            <a:r>
              <a:rPr lang="ko-KR" altLang="en-US" sz="1200" dirty="0">
                <a:latin typeface="+mn-ea"/>
                <a:ea typeface="+mn-ea"/>
              </a:rPr>
              <a:t> 때 의사의 진단을 </a:t>
            </a:r>
            <a:r>
              <a:rPr lang="ko-KR" altLang="en-US" sz="1200" dirty="0" smtClean="0">
                <a:latin typeface="+mn-ea"/>
                <a:ea typeface="+mn-ea"/>
              </a:rPr>
              <a:t>확인해야 할 때 </a:t>
            </a:r>
            <a:r>
              <a:rPr lang="en-US" altLang="ko-KR" sz="1200" dirty="0" smtClean="0">
                <a:latin typeface="+mn-ea"/>
                <a:ea typeface="+mn-ea"/>
              </a:rPr>
              <a:t/>
            </a:r>
            <a:br>
              <a:rPr lang="en-US" altLang="ko-KR" sz="1200" dirty="0" smtClean="0">
                <a:latin typeface="+mn-ea"/>
                <a:ea typeface="+mn-ea"/>
              </a:rPr>
            </a:br>
            <a:r>
              <a:rPr lang="en-US" altLang="ko-KR" sz="1200" dirty="0" smtClean="0">
                <a:latin typeface="+mn-ea"/>
                <a:ea typeface="+mn-ea"/>
              </a:rPr>
              <a:t>  </a:t>
            </a:r>
            <a:r>
              <a:rPr lang="ko-KR" altLang="en-US" sz="1200" dirty="0" smtClean="0">
                <a:latin typeface="+mn-ea"/>
                <a:ea typeface="+mn-ea"/>
              </a:rPr>
              <a:t>의사와 </a:t>
            </a:r>
            <a:r>
              <a:rPr lang="ko-KR" altLang="en-US" sz="1200" dirty="0">
                <a:latin typeface="+mn-ea"/>
                <a:ea typeface="+mn-ea"/>
              </a:rPr>
              <a:t>약사는 환자 치료에 연관 </a:t>
            </a:r>
            <a:r>
              <a:rPr lang="ko-KR" altLang="en-US" sz="1200" dirty="0" smtClean="0">
                <a:latin typeface="+mn-ea"/>
                <a:ea typeface="+mn-ea"/>
              </a:rPr>
              <a:t>관계가 있음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  <a:br>
              <a:rPr lang="en-US" altLang="ko-KR" sz="1200" dirty="0" smtClean="0">
                <a:latin typeface="+mn-ea"/>
                <a:ea typeface="+mn-ea"/>
              </a:rPr>
            </a:br>
            <a:r>
              <a:rPr lang="en-US" altLang="ko-KR" sz="1200" dirty="0" smtClean="0">
                <a:latin typeface="+mn-ea"/>
                <a:ea typeface="+mn-ea"/>
              </a:rPr>
              <a:t>     </a:t>
            </a:r>
          </a:p>
          <a:p>
            <a:pPr marL="268288" indent="-268288">
              <a:lnSpc>
                <a:spcPts val="1800"/>
              </a:lnSpc>
              <a:buFont typeface="Symbol" panose="05050102010706020507" pitchFamily="18" charset="2"/>
              <a:buChar char="Þ"/>
            </a:pPr>
            <a:endParaRPr lang="en-US" altLang="ko-KR" sz="1200" dirty="0">
              <a:latin typeface="+mn-ea"/>
              <a:ea typeface="+mn-ea"/>
            </a:endParaRPr>
          </a:p>
          <a:p>
            <a:pPr marL="268288" indent="-268288">
              <a:lnSpc>
                <a:spcPts val="18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/>
            </a:r>
            <a:br>
              <a:rPr lang="en-US" altLang="ko-KR" sz="1200" dirty="0" smtClean="0">
                <a:latin typeface="+mn-ea"/>
                <a:ea typeface="+mn-ea"/>
              </a:rPr>
            </a:br>
            <a:r>
              <a:rPr lang="en-US" altLang="ko-KR" sz="1200" dirty="0">
                <a:latin typeface="+mn-ea"/>
                <a:ea typeface="+mn-ea"/>
              </a:rPr>
              <a:t/>
            </a:r>
            <a:br>
              <a:rPr lang="en-US" altLang="ko-KR" sz="1200" dirty="0">
                <a:latin typeface="+mn-ea"/>
                <a:ea typeface="+mn-ea"/>
              </a:rPr>
            </a:br>
            <a:endParaRPr kumimoji="0" lang="en-US" altLang="ko-KR" sz="1200" dirty="0" smtClean="0"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 smtClean="0">
                <a:latin typeface="+mn-ea"/>
                <a:ea typeface="+mn-ea"/>
              </a:rPr>
              <a:t>=&gt; </a:t>
            </a:r>
            <a:r>
              <a:rPr kumimoji="0" lang="ko-KR" altLang="en-US" sz="1200" dirty="0" smtClean="0">
                <a:latin typeface="+mn-ea"/>
                <a:ea typeface="+mn-ea"/>
              </a:rPr>
              <a:t>직접연관 </a:t>
            </a:r>
            <a:r>
              <a:rPr kumimoji="0" lang="en-US" altLang="ko-KR" sz="1200" dirty="0" smtClean="0">
                <a:latin typeface="+mn-ea"/>
                <a:ea typeface="+mn-ea"/>
              </a:rPr>
              <a:t> </a:t>
            </a:r>
            <a:r>
              <a:rPr kumimoji="0" lang="en-US" altLang="ko-KR" sz="1200" dirty="0">
                <a:latin typeface="+mn-ea"/>
                <a:ea typeface="+mn-ea"/>
              </a:rPr>
              <a:t>Directed Association </a:t>
            </a:r>
            <a:r>
              <a:rPr kumimoji="0" lang="en-US" altLang="ko-KR" sz="1200" dirty="0" smtClean="0">
                <a:latin typeface="+mn-ea"/>
                <a:ea typeface="+mn-ea"/>
              </a:rPr>
              <a:t/>
            </a:r>
            <a:br>
              <a:rPr kumimoji="0" lang="en-US" altLang="ko-KR" sz="1200" dirty="0" smtClean="0">
                <a:latin typeface="+mn-ea"/>
                <a:ea typeface="+mn-ea"/>
              </a:rPr>
            </a:br>
            <a:r>
              <a:rPr kumimoji="0" lang="en-US" altLang="ko-KR" sz="1200" dirty="0" smtClean="0">
                <a:latin typeface="+mn-ea"/>
                <a:ea typeface="+mn-ea"/>
              </a:rPr>
              <a:t>- </a:t>
            </a:r>
            <a:r>
              <a:rPr lang="ko-KR" altLang="en-US" sz="1200" dirty="0">
                <a:latin typeface="+mn-ea"/>
                <a:ea typeface="+mn-ea"/>
              </a:rPr>
              <a:t>명령 개체와 피 명령 개체 사이의 </a:t>
            </a:r>
            <a:r>
              <a:rPr lang="ko-KR" altLang="en-US" sz="1200" dirty="0" smtClean="0">
                <a:latin typeface="+mn-ea"/>
                <a:ea typeface="+mn-ea"/>
              </a:rPr>
              <a:t>관계</a:t>
            </a:r>
            <a:r>
              <a:rPr lang="en-US" altLang="ko-KR" sz="1200" dirty="0" smtClean="0">
                <a:latin typeface="+mn-ea"/>
                <a:ea typeface="+mn-ea"/>
              </a:rPr>
              <a:t/>
            </a:r>
            <a:br>
              <a:rPr lang="en-US" altLang="ko-KR" sz="1200" dirty="0" smtClean="0">
                <a:latin typeface="+mn-ea"/>
                <a:ea typeface="+mn-ea"/>
              </a:rPr>
            </a:br>
            <a:r>
              <a:rPr lang="en-US" altLang="ko-KR" sz="1200" dirty="0" smtClean="0">
                <a:latin typeface="+mn-ea"/>
                <a:ea typeface="+mn-ea"/>
              </a:rPr>
              <a:t>- </a:t>
            </a:r>
            <a:r>
              <a:rPr lang="ko-KR" altLang="en-US" sz="1200" dirty="0">
                <a:latin typeface="+mn-ea"/>
                <a:ea typeface="+mn-ea"/>
              </a:rPr>
              <a:t>실선과 화살표로 </a:t>
            </a:r>
            <a:r>
              <a:rPr lang="ko-KR" altLang="en-US" sz="1200" dirty="0" smtClean="0">
                <a:latin typeface="+mn-ea"/>
                <a:ea typeface="+mn-ea"/>
              </a:rPr>
              <a:t>표시</a:t>
            </a:r>
            <a:endParaRPr kumimoji="0" lang="en-US" altLang="ko-KR" sz="1200" dirty="0"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738" y="58760"/>
            <a:ext cx="25106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2000" b="1" dirty="0" smtClean="0">
                <a:latin typeface="+mn-ea"/>
                <a:ea typeface="+mn-ea"/>
              </a:rPr>
              <a:t>*** </a:t>
            </a:r>
            <a:r>
              <a:rPr kumimoji="0" lang="ko-KR" altLang="en-US" sz="2000" b="1" dirty="0" smtClean="0">
                <a:latin typeface="+mn-ea"/>
                <a:ea typeface="+mn-ea"/>
              </a:rPr>
              <a:t>구조 </a:t>
            </a:r>
            <a:r>
              <a:rPr kumimoji="0" lang="ko-KR" altLang="en-US" sz="2000" b="1" dirty="0">
                <a:latin typeface="+mn-ea"/>
                <a:ea typeface="+mn-ea"/>
              </a:rPr>
              <a:t>다이어그램</a:t>
            </a:r>
            <a:endParaRPr lang="ko-KR" altLang="en-US" sz="2000" b="1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016" y="1043608"/>
            <a:ext cx="2749751" cy="24105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280" y="7592679"/>
            <a:ext cx="4953000" cy="13620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0111" y="5868144"/>
            <a:ext cx="446722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64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9164" y="661447"/>
            <a:ext cx="6664325" cy="522194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**  </a:t>
            </a:r>
            <a:r>
              <a:rPr lang="ko-KR" altLang="en-US" sz="1400" b="1" dirty="0" smtClean="0">
                <a:latin typeface="+mn-ea"/>
                <a:ea typeface="+mn-ea"/>
              </a:rPr>
              <a:t>클래스 다이어그램 </a:t>
            </a:r>
            <a:r>
              <a:rPr lang="en-US" altLang="ko-KR" sz="1400" dirty="0" smtClean="0">
                <a:latin typeface="+mn-ea"/>
                <a:ea typeface="+mn-ea"/>
              </a:rPr>
              <a:t>[</a:t>
            </a:r>
            <a:r>
              <a:rPr lang="en-US" altLang="ko-KR" sz="1400" dirty="0">
                <a:latin typeface="+mn-ea"/>
                <a:ea typeface="+mn-ea"/>
              </a:rPr>
              <a:t>Class diagram]</a:t>
            </a:r>
          </a:p>
          <a:p>
            <a:pPr marL="92075" indent="-92075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>
              <a:latin typeface="+mn-ea"/>
              <a:ea typeface="+mn-ea"/>
            </a:endParaRPr>
          </a:p>
          <a:p>
            <a:pPr>
              <a:lnSpc>
                <a:spcPts val="2000"/>
              </a:lnSpc>
            </a:pPr>
            <a:r>
              <a:rPr kumimoji="0" lang="en-US" altLang="ko-KR" sz="1200" dirty="0" smtClean="0">
                <a:latin typeface="+mn-ea"/>
                <a:ea typeface="+mn-ea"/>
              </a:rPr>
              <a:t>2-2) </a:t>
            </a:r>
            <a:r>
              <a:rPr lang="en-US" altLang="ko-KR" sz="12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Generalization : </a:t>
            </a:r>
            <a:r>
              <a:rPr lang="ko-KR" altLang="en-US" sz="12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일반화</a:t>
            </a:r>
            <a:r>
              <a:rPr lang="en-US" altLang="ko-KR" sz="12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2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dirty="0" smtClean="0">
                <a:solidFill>
                  <a:prstClr val="black"/>
                </a:solidFill>
                <a:latin typeface="+mn-ea"/>
                <a:ea typeface="+mn-ea"/>
              </a:rPr>
              <a:t>=&gt;</a:t>
            </a:r>
            <a:r>
              <a:rPr lang="ko-KR" altLang="en-US" sz="1200" dirty="0">
                <a:latin typeface="+mn-ea"/>
                <a:ea typeface="+mn-ea"/>
              </a:rPr>
              <a:t> 부모와 자식 클래스간의 관계</a:t>
            </a:r>
            <a:r>
              <a:rPr lang="en-US" altLang="ko-KR" sz="1200" dirty="0">
                <a:latin typeface="+mn-ea"/>
                <a:ea typeface="+mn-ea"/>
              </a:rPr>
              <a:t>(</a:t>
            </a:r>
            <a:r>
              <a:rPr lang="ko-KR" altLang="en-US" sz="1200" dirty="0">
                <a:latin typeface="+mn-ea"/>
                <a:ea typeface="+mn-ea"/>
              </a:rPr>
              <a:t>상속</a:t>
            </a:r>
            <a:r>
              <a:rPr lang="en-US" altLang="ko-KR" sz="1200" dirty="0">
                <a:latin typeface="+mn-ea"/>
                <a:ea typeface="+mn-ea"/>
              </a:rPr>
              <a:t>)</a:t>
            </a:r>
            <a:r>
              <a:rPr lang="ko-KR" altLang="en-US" sz="1200" dirty="0">
                <a:latin typeface="+mn-ea"/>
                <a:ea typeface="+mn-ea"/>
              </a:rPr>
              <a:t>을 </a:t>
            </a:r>
            <a:r>
              <a:rPr lang="ko-KR" altLang="en-US" sz="1200" dirty="0" smtClean="0">
                <a:latin typeface="+mn-ea"/>
                <a:ea typeface="+mn-ea"/>
              </a:rPr>
              <a:t>나타냅니다 </a:t>
            </a:r>
            <a:r>
              <a:rPr lang="en-US" altLang="ko-KR" sz="1200" dirty="0" smtClean="0">
                <a:latin typeface="+mn-ea"/>
                <a:ea typeface="+mn-ea"/>
              </a:rPr>
              <a:t>(</a:t>
            </a:r>
            <a:r>
              <a:rPr lang="en-US" altLang="ko-KR" sz="1200" dirty="0">
                <a:latin typeface="+mn-ea"/>
                <a:ea typeface="+mn-ea"/>
              </a:rPr>
              <a:t> </a:t>
            </a:r>
            <a:r>
              <a:rPr lang="en-US" altLang="ko-KR" sz="1200" dirty="0" smtClean="0">
                <a:latin typeface="+mn-ea"/>
                <a:ea typeface="+mn-ea"/>
              </a:rPr>
              <a:t>IS-A </a:t>
            </a:r>
            <a:r>
              <a:rPr lang="ko-KR" altLang="en-US" sz="1200" dirty="0" smtClean="0">
                <a:latin typeface="+mn-ea"/>
                <a:ea typeface="+mn-ea"/>
              </a:rPr>
              <a:t> </a:t>
            </a:r>
            <a:r>
              <a:rPr lang="en-US" altLang="ko-KR" sz="1200" dirty="0">
                <a:latin typeface="+mn-ea"/>
                <a:ea typeface="+mn-ea"/>
              </a:rPr>
              <a:t>: is a kind of </a:t>
            </a:r>
            <a:r>
              <a:rPr lang="ko-KR" altLang="en-US" sz="1200" dirty="0">
                <a:latin typeface="+mn-ea"/>
                <a:ea typeface="+mn-ea"/>
              </a:rPr>
              <a:t>관계  </a:t>
            </a:r>
            <a:r>
              <a:rPr lang="en-US" altLang="ko-KR" sz="1200" dirty="0" smtClean="0">
                <a:latin typeface="+mn-ea"/>
                <a:ea typeface="+mn-ea"/>
              </a:rPr>
              <a:t>)</a:t>
            </a:r>
            <a:endParaRPr lang="ko-KR" altLang="en-US" sz="1200" dirty="0"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 smtClean="0"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>
              <a:latin typeface="+mn-ea"/>
              <a:ea typeface="+mn-ea"/>
            </a:endParaRPr>
          </a:p>
          <a:p>
            <a:pPr>
              <a:lnSpc>
                <a:spcPts val="2000"/>
              </a:lnSpc>
            </a:pPr>
            <a:r>
              <a:rPr lang="en-US" altLang="ko-KR" sz="1200" dirty="0" smtClean="0"/>
              <a:t> </a:t>
            </a:r>
            <a:endParaRPr lang="ko-KR" altLang="en-US" sz="1200" dirty="0" smtClean="0"/>
          </a:p>
          <a:p>
            <a:pPr marL="268288" indent="-268288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 smtClean="0"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 smtClean="0"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 smtClean="0"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 smtClean="0"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68288" indent="-268288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dirty="0" smtClean="0">
              <a:latin typeface="+mn-ea"/>
              <a:ea typeface="+mn-ea"/>
            </a:endParaRPr>
          </a:p>
          <a:p>
            <a:pPr marL="268288" indent="-268288">
              <a:lnSpc>
                <a:spcPts val="2000"/>
              </a:lnSpc>
            </a:pPr>
            <a:endParaRPr kumimoji="0" lang="en-US" altLang="ko-KR" sz="1200" dirty="0" smtClean="0">
              <a:latin typeface="+mn-ea"/>
              <a:ea typeface="+mn-ea"/>
            </a:endParaRPr>
          </a:p>
          <a:p>
            <a:pPr marL="268288" indent="-268288">
              <a:lnSpc>
                <a:spcPts val="2000"/>
              </a:lnSpc>
            </a:pPr>
            <a:r>
              <a:rPr kumimoji="0" lang="en-US" altLang="ko-KR" sz="1200" dirty="0" smtClean="0">
                <a:latin typeface="+mn-ea"/>
                <a:ea typeface="+mn-ea"/>
              </a:rPr>
              <a:t>2-3) Realization </a:t>
            </a:r>
            <a:r>
              <a:rPr kumimoji="0" lang="en-US" altLang="ko-KR" sz="1200" dirty="0">
                <a:latin typeface="+mn-ea"/>
                <a:ea typeface="+mn-ea"/>
              </a:rPr>
              <a:t>: </a:t>
            </a:r>
            <a:r>
              <a:rPr kumimoji="0" lang="ko-KR" altLang="en-US" sz="1200" dirty="0" smtClean="0">
                <a:latin typeface="+mn-ea"/>
                <a:ea typeface="+mn-ea"/>
              </a:rPr>
              <a:t>실제화 </a:t>
            </a:r>
            <a:r>
              <a:rPr kumimoji="0" lang="en-US" altLang="ko-KR" sz="1200" dirty="0" smtClean="0">
                <a:latin typeface="+mn-ea"/>
                <a:ea typeface="+mn-ea"/>
              </a:rPr>
              <a:t>( can </a:t>
            </a:r>
            <a:r>
              <a:rPr kumimoji="0" lang="en-US" altLang="ko-KR" sz="1200" dirty="0">
                <a:latin typeface="+mn-ea"/>
                <a:ea typeface="+mn-ea"/>
              </a:rPr>
              <a:t>do this </a:t>
            </a:r>
            <a:r>
              <a:rPr kumimoji="0" lang="ko-KR" altLang="en-US" sz="1200" dirty="0" smtClean="0">
                <a:latin typeface="+mn-ea"/>
                <a:ea typeface="+mn-ea"/>
              </a:rPr>
              <a:t>관계 </a:t>
            </a:r>
            <a:r>
              <a:rPr kumimoji="0" lang="en-US" altLang="ko-KR" sz="1200" dirty="0" smtClean="0">
                <a:latin typeface="+mn-ea"/>
                <a:ea typeface="+mn-ea"/>
              </a:rPr>
              <a:t>)</a:t>
            </a:r>
          </a:p>
          <a:p>
            <a:pPr marL="268288" indent="-268288">
              <a:lnSpc>
                <a:spcPts val="2000"/>
              </a:lnSpc>
            </a:pPr>
            <a:r>
              <a:rPr kumimoji="0" lang="en-US" altLang="ko-KR" sz="1200" dirty="0">
                <a:latin typeface="+mn-ea"/>
                <a:ea typeface="+mn-ea"/>
              </a:rPr>
              <a:t>=&gt; </a:t>
            </a:r>
            <a:r>
              <a:rPr lang="ko-KR" altLang="en-US" sz="1200" dirty="0">
                <a:latin typeface="+mn-ea"/>
                <a:ea typeface="+mn-ea"/>
              </a:rPr>
              <a:t>기능을 약속한 인터페이스와 약속한 기능을 구체적으로 구현하는 형식 </a:t>
            </a:r>
            <a:r>
              <a:rPr lang="ko-KR" altLang="en-US" sz="1200" dirty="0" smtClean="0">
                <a:latin typeface="+mn-ea"/>
                <a:ea typeface="+mn-ea"/>
              </a:rPr>
              <a:t>사이의 관계</a:t>
            </a:r>
            <a:r>
              <a:rPr lang="en-US" altLang="ko-KR" sz="1200" dirty="0" smtClean="0">
                <a:latin typeface="+mn-ea"/>
                <a:ea typeface="+mn-ea"/>
              </a:rPr>
              <a:t/>
            </a:r>
            <a:br>
              <a:rPr lang="en-US" altLang="ko-KR" sz="1200" dirty="0" smtClean="0">
                <a:latin typeface="+mn-ea"/>
                <a:ea typeface="+mn-ea"/>
              </a:rPr>
            </a:br>
            <a:r>
              <a:rPr lang="ko-KR" altLang="en-US" sz="1200" dirty="0">
                <a:latin typeface="+mn-ea"/>
                <a:ea typeface="+mn-ea"/>
              </a:rPr>
              <a:t>막대 사탕으로 </a:t>
            </a:r>
            <a:r>
              <a:rPr lang="ko-KR" altLang="en-US" sz="1200" dirty="0" smtClean="0">
                <a:latin typeface="+mn-ea"/>
                <a:ea typeface="+mn-ea"/>
              </a:rPr>
              <a:t>표시</a:t>
            </a:r>
            <a:endParaRPr kumimoji="0" lang="en-US" altLang="ko-KR" sz="1200" dirty="0"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738" y="58760"/>
            <a:ext cx="25106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2000" b="1" dirty="0" smtClean="0">
                <a:latin typeface="+mn-ea"/>
                <a:ea typeface="+mn-ea"/>
              </a:rPr>
              <a:t>*** </a:t>
            </a:r>
            <a:r>
              <a:rPr kumimoji="0" lang="ko-KR" altLang="en-US" sz="2000" b="1" dirty="0" smtClean="0">
                <a:latin typeface="+mn-ea"/>
                <a:ea typeface="+mn-ea"/>
              </a:rPr>
              <a:t>구조 </a:t>
            </a:r>
            <a:r>
              <a:rPr kumimoji="0" lang="ko-KR" altLang="en-US" sz="2000" b="1" dirty="0">
                <a:latin typeface="+mn-ea"/>
                <a:ea typeface="+mn-ea"/>
              </a:rPr>
              <a:t>다이어그램</a:t>
            </a:r>
            <a:endParaRPr lang="ko-KR" altLang="en-US" sz="2000" b="1" dirty="0"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b="7445"/>
          <a:stretch/>
        </p:blipFill>
        <p:spPr>
          <a:xfrm>
            <a:off x="811951" y="2041841"/>
            <a:ext cx="5238750" cy="253015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25775" b="34268"/>
          <a:stretch/>
        </p:blipFill>
        <p:spPr>
          <a:xfrm>
            <a:off x="843094" y="6146126"/>
            <a:ext cx="5610242" cy="201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76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9738" y="58760"/>
            <a:ext cx="25106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2000" b="1" dirty="0" smtClean="0">
                <a:latin typeface="+mn-ea"/>
                <a:ea typeface="+mn-ea"/>
              </a:rPr>
              <a:t>*** </a:t>
            </a:r>
            <a:r>
              <a:rPr kumimoji="0" lang="ko-KR" altLang="en-US" sz="2000" b="1" dirty="0" smtClean="0">
                <a:latin typeface="+mn-ea"/>
                <a:ea typeface="+mn-ea"/>
              </a:rPr>
              <a:t>구조 </a:t>
            </a:r>
            <a:r>
              <a:rPr kumimoji="0" lang="ko-KR" altLang="en-US" sz="2000" b="1" dirty="0">
                <a:latin typeface="+mn-ea"/>
                <a:ea typeface="+mn-ea"/>
              </a:rPr>
              <a:t>다이어그램</a:t>
            </a:r>
            <a:endParaRPr lang="ko-KR" altLang="en-US" sz="2000" b="1" dirty="0">
              <a:latin typeface="+mn-ea"/>
              <a:ea typeface="+mn-ea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96072" y="661447"/>
            <a:ext cx="6741368" cy="7899125"/>
            <a:chOff x="96072" y="661447"/>
            <a:chExt cx="6741368" cy="7899125"/>
          </a:xfrm>
        </p:grpSpPr>
        <p:sp>
          <p:nvSpPr>
            <p:cNvPr id="4" name="직사각형 3"/>
            <p:cNvSpPr/>
            <p:nvPr/>
          </p:nvSpPr>
          <p:spPr>
            <a:xfrm>
              <a:off x="99164" y="661447"/>
              <a:ext cx="6664325" cy="561692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ko-KR" sz="1400" b="1" dirty="0" smtClean="0">
                  <a:latin typeface="+mn-ea"/>
                  <a:ea typeface="+mn-ea"/>
                </a:rPr>
                <a:t>**  </a:t>
              </a:r>
              <a:r>
                <a:rPr lang="ko-KR" altLang="en-US" sz="1400" b="1" dirty="0" smtClean="0">
                  <a:latin typeface="+mn-ea"/>
                  <a:ea typeface="+mn-ea"/>
                </a:rPr>
                <a:t>클래스 다이어그램 </a:t>
              </a:r>
              <a:r>
                <a:rPr lang="en-US" altLang="ko-KR" sz="1400" dirty="0" smtClean="0">
                  <a:latin typeface="+mn-ea"/>
                  <a:ea typeface="+mn-ea"/>
                </a:rPr>
                <a:t>[</a:t>
              </a:r>
              <a:r>
                <a:rPr lang="en-US" altLang="ko-KR" sz="1400" dirty="0">
                  <a:latin typeface="+mn-ea"/>
                  <a:ea typeface="+mn-ea"/>
                </a:rPr>
                <a:t>Class diagram]</a:t>
              </a:r>
            </a:p>
            <a:p>
              <a:pPr marL="92075" indent="-92075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200" dirty="0">
                <a:latin typeface="+mn-ea"/>
                <a:ea typeface="+mn-ea"/>
              </a:endParaRPr>
            </a:p>
            <a:p>
              <a:pPr marL="268288" indent="-268288"/>
              <a:r>
                <a:rPr kumimoji="0" lang="en-US" altLang="ko-KR" sz="1200" dirty="0" smtClean="0">
                  <a:latin typeface="+mn-ea"/>
                  <a:ea typeface="+mn-ea"/>
                </a:rPr>
                <a:t>2-4) </a:t>
              </a:r>
              <a:r>
                <a:rPr lang="en-US" altLang="ko-KR" sz="1200" dirty="0" err="1">
                  <a:latin typeface="+mn-ea"/>
                  <a:ea typeface="+mn-ea"/>
                </a:rPr>
                <a:t>Dependendy</a:t>
              </a:r>
              <a:r>
                <a:rPr lang="en-US" altLang="ko-KR" sz="1200" dirty="0">
                  <a:latin typeface="+mn-ea"/>
                  <a:ea typeface="+mn-ea"/>
                </a:rPr>
                <a:t> : </a:t>
              </a:r>
              <a:r>
                <a:rPr lang="ko-KR" altLang="en-US" sz="1200" dirty="0" smtClean="0">
                  <a:latin typeface="+mn-ea"/>
                  <a:ea typeface="+mn-ea"/>
                </a:rPr>
                <a:t>의존</a:t>
              </a:r>
              <a:endParaRPr lang="en-US" altLang="ko-KR" sz="1200" dirty="0" smtClean="0">
                <a:latin typeface="+mn-ea"/>
                <a:ea typeface="+mn-ea"/>
              </a:endParaRPr>
            </a:p>
            <a:p>
              <a:pPr marL="268288" indent="-268288"/>
              <a:endParaRPr lang="en-US" altLang="ko-KR" sz="1200" dirty="0">
                <a:latin typeface="+mn-ea"/>
                <a:ea typeface="+mn-ea"/>
              </a:endParaRPr>
            </a:p>
            <a:p>
              <a:pPr marL="268288" indent="-268288"/>
              <a:r>
                <a:rPr lang="en-US" altLang="ko-KR" sz="1200" dirty="0" smtClean="0">
                  <a:solidFill>
                    <a:prstClr val="black"/>
                  </a:solidFill>
                  <a:latin typeface="+mn-ea"/>
                  <a:ea typeface="+mn-ea"/>
                </a:rPr>
                <a:t>=&gt;</a:t>
              </a:r>
              <a:r>
                <a:rPr lang="ko-KR" altLang="en-US" sz="1200" dirty="0" smtClean="0">
                  <a:latin typeface="+mn-ea"/>
                  <a:ea typeface="+mn-ea"/>
                </a:rPr>
                <a:t> 한 클래스가 다른 클래스의 기능을 사용하는데</a:t>
              </a:r>
              <a:r>
                <a:rPr lang="en-US" altLang="ko-KR" sz="1200" dirty="0" smtClean="0">
                  <a:latin typeface="+mn-ea"/>
                  <a:ea typeface="+mn-ea"/>
                </a:rPr>
                <a:t>,</a:t>
              </a:r>
              <a:br>
                <a:rPr lang="en-US" altLang="ko-KR" sz="1200" dirty="0" smtClean="0">
                  <a:latin typeface="+mn-ea"/>
                  <a:ea typeface="+mn-ea"/>
                </a:rPr>
              </a:br>
              <a:r>
                <a:rPr lang="ko-KR" altLang="en-US" sz="1200" dirty="0">
                  <a:latin typeface="+mn-ea"/>
                  <a:ea typeface="+mn-ea"/>
                </a:rPr>
                <a:t>다른 개체에 변화가 생기면 자신도 </a:t>
              </a:r>
              <a:r>
                <a:rPr lang="ko-KR" altLang="en-US" sz="1200" dirty="0" smtClean="0">
                  <a:latin typeface="+mn-ea"/>
                  <a:ea typeface="+mn-ea"/>
                </a:rPr>
                <a:t>반응 해야 </a:t>
              </a:r>
              <a:r>
                <a:rPr lang="ko-KR" altLang="en-US" sz="1200" dirty="0">
                  <a:latin typeface="+mn-ea"/>
                  <a:ea typeface="+mn-ea"/>
                </a:rPr>
                <a:t>하는 개체 사이의 </a:t>
              </a:r>
              <a:r>
                <a:rPr lang="ko-KR" altLang="en-US" sz="1200" dirty="0" smtClean="0">
                  <a:latin typeface="+mn-ea"/>
                  <a:ea typeface="+mn-ea"/>
                </a:rPr>
                <a:t>관계 임</a:t>
              </a:r>
              <a:r>
                <a:rPr lang="en-US" altLang="ko-KR" sz="1200" dirty="0" smtClean="0">
                  <a:latin typeface="+mn-ea"/>
                  <a:ea typeface="+mn-ea"/>
                </a:rPr>
                <a:t>.</a:t>
              </a:r>
              <a:br>
                <a:rPr lang="en-US" altLang="ko-KR" sz="1200" dirty="0" smtClean="0">
                  <a:latin typeface="+mn-ea"/>
                  <a:ea typeface="+mn-ea"/>
                </a:rPr>
              </a:br>
              <a:r>
                <a:rPr lang="ko-KR" altLang="en-US" sz="1200" dirty="0">
                  <a:latin typeface="+mn-ea"/>
                  <a:ea typeface="+mn-ea"/>
                </a:rPr>
                <a:t>공장과 상품처럼 다른 개체 생성을 담당하는 클래스 사이의 관계도 의존 관계로 </a:t>
              </a:r>
              <a:r>
                <a:rPr lang="ko-KR" altLang="en-US" sz="1200" dirty="0" smtClean="0">
                  <a:latin typeface="+mn-ea"/>
                  <a:ea typeface="+mn-ea"/>
                </a:rPr>
                <a:t>표시함</a:t>
              </a:r>
              <a:r>
                <a:rPr lang="en-US" altLang="ko-KR" sz="1200" dirty="0" smtClean="0">
                  <a:latin typeface="+mn-ea"/>
                  <a:ea typeface="+mn-ea"/>
                </a:rPr>
                <a:t>.</a:t>
              </a:r>
            </a:p>
            <a:p>
              <a:pPr marL="268288" indent="-268288"/>
              <a:r>
                <a:rPr lang="en-US" altLang="ko-KR" sz="1200" dirty="0" smtClean="0">
                  <a:latin typeface="+mn-ea"/>
                  <a:ea typeface="+mn-ea"/>
                </a:rPr>
                <a:t/>
              </a:r>
              <a:br>
                <a:rPr lang="en-US" altLang="ko-KR" sz="1200" dirty="0" smtClean="0">
                  <a:latin typeface="+mn-ea"/>
                  <a:ea typeface="+mn-ea"/>
                </a:rPr>
              </a:br>
              <a:r>
                <a:rPr lang="ko-KR" altLang="en-US" sz="1200" dirty="0" smtClean="0">
                  <a:latin typeface="+mn-ea"/>
                  <a:ea typeface="+mn-ea"/>
                </a:rPr>
                <a:t>연관 관계와의 차이점은 매우 짧은 시간 </a:t>
              </a:r>
              <a:r>
                <a:rPr lang="en-US" altLang="ko-KR" sz="1200" dirty="0" smtClean="0">
                  <a:latin typeface="+mn-ea"/>
                  <a:ea typeface="+mn-ea"/>
                </a:rPr>
                <a:t>(</a:t>
              </a:r>
              <a:r>
                <a:rPr lang="ko-KR" altLang="en-US" sz="1200" dirty="0" err="1" smtClean="0">
                  <a:latin typeface="+mn-ea"/>
                  <a:ea typeface="+mn-ea"/>
                </a:rPr>
                <a:t>메서드를</a:t>
              </a:r>
              <a:r>
                <a:rPr lang="ko-KR" altLang="en-US" sz="1200" dirty="0" smtClean="0">
                  <a:latin typeface="+mn-ea"/>
                  <a:ea typeface="+mn-ea"/>
                </a:rPr>
                <a:t> 사용할 때 잠깐</a:t>
              </a:r>
              <a:r>
                <a:rPr lang="en-US" altLang="ko-KR" sz="1200" dirty="0" smtClean="0">
                  <a:latin typeface="+mn-ea"/>
                  <a:ea typeface="+mn-ea"/>
                </a:rPr>
                <a:t>) </a:t>
              </a:r>
              <a:r>
                <a:rPr lang="ko-KR" altLang="en-US" sz="1200" dirty="0" smtClean="0">
                  <a:latin typeface="+mn-ea"/>
                  <a:ea typeface="+mn-ea"/>
                </a:rPr>
                <a:t>만 유지 됨</a:t>
              </a:r>
              <a:r>
                <a:rPr lang="en-US" altLang="ko-KR" sz="1200" dirty="0" smtClean="0">
                  <a:latin typeface="+mn-ea"/>
                  <a:ea typeface="+mn-ea"/>
                </a:rPr>
                <a:t>.</a:t>
              </a:r>
              <a:br>
                <a:rPr lang="en-US" altLang="ko-KR" sz="1200" dirty="0" smtClean="0">
                  <a:latin typeface="+mn-ea"/>
                  <a:ea typeface="+mn-ea"/>
                </a:rPr>
              </a:br>
              <a:r>
                <a:rPr lang="en-US" altLang="ko-KR" sz="1200" dirty="0" smtClean="0">
                  <a:latin typeface="+mn-ea"/>
                  <a:ea typeface="+mn-ea"/>
                </a:rPr>
                <a:t/>
              </a:r>
              <a:br>
                <a:rPr lang="en-US" altLang="ko-KR" sz="1200" dirty="0" smtClean="0">
                  <a:latin typeface="+mn-ea"/>
                  <a:ea typeface="+mn-ea"/>
                </a:rPr>
              </a:br>
              <a:r>
                <a:rPr lang="en-US" altLang="ko-KR" sz="1200" dirty="0" smtClean="0">
                  <a:latin typeface="+mn-ea"/>
                  <a:ea typeface="+mn-ea"/>
                </a:rPr>
                <a:t>( </a:t>
              </a:r>
              <a:r>
                <a:rPr lang="ko-KR" altLang="en-US" sz="1200" dirty="0" smtClean="0">
                  <a:latin typeface="+mn-ea"/>
                  <a:ea typeface="+mn-ea"/>
                </a:rPr>
                <a:t>아래 그림을 참고 하면 </a:t>
              </a:r>
              <a:r>
                <a:rPr lang="en-US" altLang="ko-KR" sz="1200" dirty="0" smtClean="0">
                  <a:latin typeface="+mn-ea"/>
                  <a:ea typeface="+mn-ea"/>
                </a:rPr>
                <a:t>Tree </a:t>
              </a:r>
              <a:r>
                <a:rPr lang="ko-KR" altLang="en-US" sz="1200" dirty="0" smtClean="0">
                  <a:latin typeface="+mn-ea"/>
                  <a:ea typeface="+mn-ea"/>
                </a:rPr>
                <a:t>클래스는 </a:t>
              </a:r>
              <a:r>
                <a:rPr lang="en-US" altLang="ko-KR" sz="1200" dirty="0" smtClean="0">
                  <a:latin typeface="+mn-ea"/>
                  <a:ea typeface="+mn-ea"/>
                </a:rPr>
                <a:t>Leaf </a:t>
              </a:r>
              <a:r>
                <a:rPr lang="ko-KR" altLang="en-US" sz="1200" dirty="0" smtClean="0">
                  <a:latin typeface="+mn-ea"/>
                  <a:ea typeface="+mn-ea"/>
                </a:rPr>
                <a:t>클래스를 </a:t>
              </a:r>
              <a:r>
                <a:rPr lang="en-US" altLang="ko-KR" sz="1200" dirty="0" err="1" smtClean="0">
                  <a:latin typeface="+mn-ea"/>
                  <a:ea typeface="+mn-ea"/>
                </a:rPr>
                <a:t>getLeaf</a:t>
              </a:r>
              <a:r>
                <a:rPr lang="en-US" altLang="ko-KR" sz="1200" dirty="0" smtClean="0">
                  <a:latin typeface="+mn-ea"/>
                  <a:ea typeface="+mn-ea"/>
                </a:rPr>
                <a:t>() </a:t>
              </a:r>
              <a:r>
                <a:rPr lang="ko-KR" altLang="en-US" sz="1200" dirty="0" err="1" smtClean="0">
                  <a:latin typeface="+mn-ea"/>
                  <a:ea typeface="+mn-ea"/>
                </a:rPr>
                <a:t>메서드를</a:t>
              </a:r>
              <a:r>
                <a:rPr lang="ko-KR" altLang="en-US" sz="1200" dirty="0" smtClean="0">
                  <a:latin typeface="+mn-ea"/>
                  <a:ea typeface="+mn-ea"/>
                </a:rPr>
                <a:t> 사용할 때 만</a:t>
              </a:r>
              <a:r>
                <a:rPr lang="en-US" altLang="ko-KR" sz="1200" dirty="0" smtClean="0">
                  <a:latin typeface="+mn-ea"/>
                  <a:ea typeface="+mn-ea"/>
                </a:rPr>
                <a:t/>
              </a:r>
              <a:br>
                <a:rPr lang="en-US" altLang="ko-KR" sz="1200" dirty="0" smtClean="0">
                  <a:latin typeface="+mn-ea"/>
                  <a:ea typeface="+mn-ea"/>
                </a:rPr>
              </a:br>
              <a:r>
                <a:rPr lang="en-US" altLang="ko-KR" sz="1200" dirty="0" smtClean="0">
                  <a:latin typeface="+mn-ea"/>
                  <a:ea typeface="+mn-ea"/>
                </a:rPr>
                <a:t> </a:t>
              </a:r>
              <a:r>
                <a:rPr lang="ko-KR" altLang="en-US" sz="1200" dirty="0" smtClean="0">
                  <a:latin typeface="+mn-ea"/>
                  <a:ea typeface="+mn-ea"/>
                </a:rPr>
                <a:t> 잠깐</a:t>
              </a:r>
              <a:r>
                <a:rPr lang="en-US" altLang="ko-KR" sz="1200" dirty="0">
                  <a:latin typeface="+mn-ea"/>
                  <a:ea typeface="+mn-ea"/>
                </a:rPr>
                <a:t> </a:t>
              </a:r>
              <a:r>
                <a:rPr lang="ko-KR" altLang="en-US" sz="1200" dirty="0" smtClean="0">
                  <a:latin typeface="+mn-ea"/>
                  <a:ea typeface="+mn-ea"/>
                </a:rPr>
                <a:t>빌려온다</a:t>
              </a:r>
              <a:r>
                <a:rPr lang="en-US" altLang="ko-KR" sz="1200" dirty="0" smtClean="0">
                  <a:latin typeface="+mn-ea"/>
                  <a:ea typeface="+mn-ea"/>
                </a:rPr>
                <a:t>. )</a:t>
              </a:r>
              <a:r>
                <a:rPr lang="ko-KR" altLang="en-US" sz="1200" dirty="0" smtClean="0">
                  <a:latin typeface="+mn-ea"/>
                  <a:ea typeface="+mn-ea"/>
                </a:rPr>
                <a:t>  </a:t>
              </a:r>
              <a:endParaRPr kumimoji="0" lang="en-US" altLang="ko-KR" sz="1200" dirty="0" smtClean="0">
                <a:latin typeface="+mn-ea"/>
                <a:ea typeface="+mn-ea"/>
              </a:endParaRPr>
            </a:p>
            <a:p>
              <a:pPr marL="268288" indent="-268288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200" dirty="0" smtClean="0">
                <a:latin typeface="+mn-ea"/>
                <a:ea typeface="+mn-ea"/>
              </a:endParaRPr>
            </a:p>
            <a:p>
              <a:pPr marL="268288" indent="-268288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200" dirty="0">
                <a:latin typeface="+mn-ea"/>
                <a:ea typeface="+mn-ea"/>
              </a:endParaRPr>
            </a:p>
            <a:p>
              <a:pPr marL="268288" indent="-268288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200" dirty="0" smtClean="0">
                <a:latin typeface="+mn-ea"/>
                <a:ea typeface="+mn-ea"/>
              </a:endParaRPr>
            </a:p>
            <a:p>
              <a:pPr marL="268288" indent="-268288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200" dirty="0">
                <a:latin typeface="+mn-ea"/>
                <a:ea typeface="+mn-ea"/>
              </a:endParaRPr>
            </a:p>
            <a:p>
              <a:pPr marL="268288" indent="-268288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200" dirty="0" smtClean="0">
                <a:latin typeface="+mn-ea"/>
                <a:ea typeface="+mn-ea"/>
              </a:endParaRPr>
            </a:p>
            <a:p>
              <a:pPr marL="268288" indent="-268288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200" dirty="0">
                <a:latin typeface="+mn-ea"/>
                <a:ea typeface="+mn-ea"/>
              </a:endParaRPr>
            </a:p>
            <a:p>
              <a:pPr marL="268288" indent="-268288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200" dirty="0" smtClean="0">
                <a:latin typeface="+mn-ea"/>
                <a:ea typeface="+mn-ea"/>
              </a:endParaRPr>
            </a:p>
            <a:p>
              <a:pPr marL="268288" indent="-268288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200" dirty="0">
                <a:latin typeface="+mn-ea"/>
                <a:ea typeface="+mn-ea"/>
              </a:endParaRPr>
            </a:p>
            <a:p>
              <a:pPr marL="268288" indent="-268288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200" dirty="0" smtClean="0">
                <a:latin typeface="+mn-ea"/>
                <a:ea typeface="+mn-ea"/>
              </a:endParaRPr>
            </a:p>
            <a:p>
              <a:pPr marL="268288" indent="-268288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ko-KR" sz="1200" dirty="0" smtClean="0">
                <a:latin typeface="+mn-ea"/>
                <a:ea typeface="+mn-ea"/>
              </a:endParaRPr>
            </a:p>
            <a:p>
              <a:pPr marL="268288" indent="-268288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 smtClean="0">
                  <a:latin typeface="+mn-ea"/>
                  <a:ea typeface="+mn-ea"/>
                </a:rPr>
                <a:t>2-5</a:t>
              </a:r>
              <a:r>
                <a:rPr kumimoji="0" lang="en-US" altLang="ko-KR" sz="1200" dirty="0">
                  <a:latin typeface="+mn-ea"/>
                  <a:ea typeface="+mn-ea"/>
                </a:rPr>
                <a:t>) </a:t>
              </a:r>
              <a:r>
                <a:rPr kumimoji="0" lang="ko-KR" altLang="en-US" sz="1200" dirty="0">
                  <a:latin typeface="+mn-ea"/>
                  <a:ea typeface="+mn-ea"/>
                </a:rPr>
                <a:t>집합</a:t>
              </a:r>
            </a:p>
            <a:p>
              <a:pPr marL="268288" indent="-268288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dirty="0">
                <a:latin typeface="+mn-ea"/>
                <a:ea typeface="+mn-ea"/>
              </a:endParaRPr>
            </a:p>
            <a:p>
              <a:pPr marL="268288" indent="-268288" eaLnBrk="1" fontAlgn="auto" latinLnBrk="1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latin typeface="+mn-ea"/>
                  <a:ea typeface="+mn-ea"/>
                </a:rPr>
                <a:t>=&gt; </a:t>
              </a:r>
              <a:r>
                <a:rPr kumimoji="0" lang="ko-KR" altLang="en-US" sz="1200" dirty="0">
                  <a:latin typeface="+mn-ea"/>
                  <a:ea typeface="+mn-ea"/>
                </a:rPr>
                <a:t>연관 관계의 특별 경우로 </a:t>
              </a:r>
              <a:r>
                <a:rPr kumimoji="0" lang="en-US" altLang="ko-KR" sz="1200" dirty="0">
                  <a:latin typeface="+mn-ea"/>
                  <a:ea typeface="+mn-ea"/>
                </a:rPr>
                <a:t>(</a:t>
              </a:r>
              <a:r>
                <a:rPr kumimoji="0" lang="ko-KR" altLang="en-US" sz="1200" dirty="0">
                  <a:latin typeface="+mn-ea"/>
                  <a:ea typeface="+mn-ea"/>
                </a:rPr>
                <a:t>연관 관계의 일종</a:t>
              </a:r>
              <a:r>
                <a:rPr kumimoji="0" lang="en-US" altLang="ko-KR" sz="1200" dirty="0">
                  <a:latin typeface="+mn-ea"/>
                  <a:ea typeface="+mn-ea"/>
                </a:rPr>
                <a:t>) , </a:t>
              </a:r>
              <a:br>
                <a:rPr kumimoji="0" lang="en-US" altLang="ko-KR" sz="1200" dirty="0">
                  <a:latin typeface="+mn-ea"/>
                  <a:ea typeface="+mn-ea"/>
                </a:rPr>
              </a:br>
              <a:r>
                <a:rPr kumimoji="0" lang="ko-KR" altLang="en-US" sz="1200" dirty="0">
                  <a:latin typeface="+mn-ea"/>
                  <a:ea typeface="+mn-ea"/>
                </a:rPr>
                <a:t>전체와 부분의 관계를 명확하게 명시할 때 사용한다</a:t>
              </a:r>
              <a:r>
                <a:rPr kumimoji="0" lang="en-US" altLang="ko-KR" sz="1200" dirty="0">
                  <a:latin typeface="+mn-ea"/>
                  <a:ea typeface="+mn-ea"/>
                </a:rPr>
                <a:t>. </a:t>
              </a:r>
              <a:endParaRPr kumimoji="0" lang="en-US" altLang="ko-KR" sz="1200" dirty="0" smtClean="0">
                <a:latin typeface="+mn-ea"/>
                <a:ea typeface="+mn-ea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6072" y="6252248"/>
              <a:ext cx="3429000" cy="230832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ko-KR" sz="1200" dirty="0">
                  <a:latin typeface="+mn-ea"/>
                  <a:ea typeface="+mn-ea"/>
                </a:rPr>
                <a:t>=&gt; </a:t>
              </a:r>
              <a:r>
                <a:rPr lang="ko-KR" altLang="en-US" sz="1200" dirty="0">
                  <a:latin typeface="+mn-ea"/>
                  <a:ea typeface="+mn-ea"/>
                </a:rPr>
                <a:t>합성 </a:t>
              </a:r>
              <a:r>
                <a:rPr lang="en-US" altLang="ko-KR" sz="1200" dirty="0">
                  <a:latin typeface="+mn-ea"/>
                  <a:ea typeface="+mn-ea"/>
                </a:rPr>
                <a:t>( Composition )</a:t>
              </a:r>
              <a:br>
                <a:rPr lang="en-US" altLang="ko-KR" sz="1200" dirty="0">
                  <a:latin typeface="+mn-ea"/>
                  <a:ea typeface="+mn-ea"/>
                </a:rPr>
              </a:br>
              <a:r>
                <a:rPr lang="ko-KR" altLang="en-US" sz="1200" dirty="0">
                  <a:latin typeface="+mn-ea"/>
                  <a:ea typeface="+mn-ea"/>
                </a:rPr>
                <a:t>부분 객체가 전체 객체에 속할 때 나타내는 것으로 채워진 마름모로 표시하며</a:t>
              </a:r>
              <a:r>
                <a:rPr lang="en-US" altLang="ko-KR" sz="1200" dirty="0">
                  <a:latin typeface="+mn-ea"/>
                  <a:ea typeface="+mn-ea"/>
                </a:rPr>
                <a:t>,</a:t>
              </a:r>
              <a:br>
                <a:rPr lang="en-US" altLang="ko-KR" sz="1200" dirty="0">
                  <a:latin typeface="+mn-ea"/>
                  <a:ea typeface="+mn-ea"/>
                </a:rPr>
              </a:br>
              <a:r>
                <a:rPr lang="ko-KR" altLang="en-US" sz="1200" dirty="0">
                  <a:latin typeface="+mn-ea"/>
                  <a:ea typeface="+mn-ea"/>
                </a:rPr>
                <a:t>전체 객체가 사라지면 부분 객체도 사라진다</a:t>
              </a:r>
              <a:r>
                <a:rPr lang="en-US" altLang="ko-KR" sz="1200" dirty="0">
                  <a:latin typeface="+mn-ea"/>
                  <a:ea typeface="+mn-ea"/>
                </a:rPr>
                <a:t>.</a:t>
              </a:r>
            </a:p>
            <a:p>
              <a:endParaRPr lang="en-US" altLang="ko-KR" sz="1200" dirty="0">
                <a:latin typeface="+mn-ea"/>
                <a:ea typeface="+mn-ea"/>
              </a:endParaRPr>
            </a:p>
            <a:p>
              <a:r>
                <a:rPr lang="en-US" altLang="ko-KR" sz="1200" dirty="0" smtClean="0">
                  <a:latin typeface="+mn-ea"/>
                  <a:ea typeface="+mn-ea"/>
                </a:rPr>
                <a:t>=&gt; </a:t>
              </a:r>
              <a:r>
                <a:rPr lang="ko-KR" altLang="en-US" sz="1200" dirty="0">
                  <a:latin typeface="+mn-ea"/>
                  <a:ea typeface="+mn-ea"/>
                </a:rPr>
                <a:t>집약 </a:t>
              </a:r>
              <a:r>
                <a:rPr lang="en-US" altLang="ko-KR" sz="1200" dirty="0">
                  <a:latin typeface="+mn-ea"/>
                  <a:ea typeface="+mn-ea"/>
                </a:rPr>
                <a:t>( Aggregation )</a:t>
              </a:r>
              <a:br>
                <a:rPr lang="en-US" altLang="ko-KR" sz="1200" dirty="0">
                  <a:latin typeface="+mn-ea"/>
                  <a:ea typeface="+mn-ea"/>
                </a:rPr>
              </a:br>
              <a:r>
                <a:rPr lang="ko-KR" altLang="en-US" sz="1200" dirty="0">
                  <a:latin typeface="+mn-ea"/>
                  <a:ea typeface="+mn-ea"/>
                </a:rPr>
                <a:t>한 객체가 다른 객체를 포함하는 것을 나타내는 것으로 빈 마름모로 표시하며</a:t>
              </a:r>
              <a:r>
                <a:rPr lang="en-US" altLang="ko-KR" sz="1200" dirty="0">
                  <a:latin typeface="+mn-ea"/>
                  <a:ea typeface="+mn-ea"/>
                </a:rPr>
                <a:t>,</a:t>
              </a:r>
              <a:br>
                <a:rPr lang="en-US" altLang="ko-KR" sz="1200" dirty="0">
                  <a:latin typeface="+mn-ea"/>
                  <a:ea typeface="+mn-ea"/>
                </a:rPr>
              </a:br>
              <a:r>
                <a:rPr lang="ko-KR" altLang="en-US" sz="1200" dirty="0">
                  <a:latin typeface="+mn-ea"/>
                  <a:ea typeface="+mn-ea"/>
                </a:rPr>
                <a:t>부분을 나타내는 객체를 다른 객체와 공유할 수 있는 경우에 집약 관계로 나타내고</a:t>
              </a:r>
              <a:r>
                <a:rPr lang="en-US" altLang="ko-KR" sz="1200" dirty="0">
                  <a:latin typeface="+mn-ea"/>
                  <a:ea typeface="+mn-ea"/>
                </a:rPr>
                <a:t>,</a:t>
              </a:r>
              <a:br>
                <a:rPr lang="en-US" altLang="ko-KR" sz="1200" dirty="0">
                  <a:latin typeface="+mn-ea"/>
                  <a:ea typeface="+mn-ea"/>
                </a:rPr>
              </a:br>
              <a:r>
                <a:rPr lang="ko-KR" altLang="en-US" sz="1200" dirty="0">
                  <a:latin typeface="+mn-ea"/>
                  <a:ea typeface="+mn-ea"/>
                </a:rPr>
                <a:t>전체 객체가 사라져도 부분 객체들은 남아있음</a:t>
              </a:r>
              <a:r>
                <a:rPr lang="en-US" altLang="ko-KR" sz="1200" dirty="0">
                  <a:latin typeface="+mn-ea"/>
                  <a:ea typeface="+mn-ea"/>
                </a:rPr>
                <a:t>.</a:t>
              </a:r>
            </a:p>
            <a:p>
              <a:endParaRPr lang="en-US" altLang="ko-KR" sz="1200" dirty="0">
                <a:latin typeface="+mn-ea"/>
                <a:ea typeface="+mn-ea"/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7025" y="6310420"/>
              <a:ext cx="3310415" cy="2231329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242975" y="3131840"/>
            <a:ext cx="6306433" cy="1800200"/>
            <a:chOff x="242975" y="2771800"/>
            <a:chExt cx="6306433" cy="18002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975" y="2771800"/>
              <a:ext cx="6306433" cy="1800200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1640832" y="3220527"/>
              <a:ext cx="648072" cy="158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화살표 연결선 7"/>
            <p:cNvCxnSpPr/>
            <p:nvPr/>
          </p:nvCxnSpPr>
          <p:spPr>
            <a:xfrm flipH="1">
              <a:off x="1628800" y="3299736"/>
              <a:ext cx="648072" cy="0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4776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9164" y="661447"/>
            <a:ext cx="6664325" cy="788933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1400" b="1" dirty="0" smtClean="0">
                <a:latin typeface="+mn-ea"/>
                <a:ea typeface="+mn-ea"/>
              </a:rPr>
              <a:t>**  </a:t>
            </a:r>
            <a:r>
              <a:rPr lang="ko-KR" altLang="en-US" sz="1400" b="1" dirty="0" err="1" smtClean="0">
                <a:latin typeface="+mn-ea"/>
                <a:ea typeface="+mn-ea"/>
              </a:rPr>
              <a:t>이클립스에서</a:t>
            </a:r>
            <a:r>
              <a:rPr lang="ko-KR" altLang="en-US" sz="1400" b="1" dirty="0" smtClean="0">
                <a:latin typeface="+mn-ea"/>
                <a:ea typeface="+mn-ea"/>
              </a:rPr>
              <a:t> 클래스 다이어그램 </a:t>
            </a:r>
            <a:r>
              <a:rPr lang="ko-KR" altLang="en-US" sz="1400" dirty="0" smtClean="0">
                <a:latin typeface="+mn-ea"/>
                <a:ea typeface="+mn-ea"/>
              </a:rPr>
              <a:t>작성 </a:t>
            </a:r>
            <a:r>
              <a:rPr lang="en-US" altLang="ko-KR" sz="1400" dirty="0" smtClean="0">
                <a:latin typeface="+mn-ea"/>
                <a:ea typeface="+mn-ea"/>
              </a:rPr>
              <a:t>( Object</a:t>
            </a:r>
            <a:r>
              <a:rPr lang="ko-KR" altLang="en-US" sz="1400" dirty="0" smtClean="0">
                <a:latin typeface="+mn-ea"/>
                <a:ea typeface="+mn-ea"/>
              </a:rPr>
              <a:t> </a:t>
            </a:r>
            <a:r>
              <a:rPr lang="en-US" altLang="ko-KR" sz="1400" dirty="0" smtClean="0">
                <a:latin typeface="+mn-ea"/>
                <a:ea typeface="+mn-ea"/>
              </a:rPr>
              <a:t>Aid_</a:t>
            </a:r>
            <a:r>
              <a:rPr lang="ko-KR" altLang="en-US" sz="1400" dirty="0" smtClean="0">
                <a:latin typeface="+mn-ea"/>
                <a:ea typeface="+mn-ea"/>
              </a:rPr>
              <a:t>원조</a:t>
            </a:r>
            <a:r>
              <a:rPr lang="en-US" altLang="ko-KR" sz="1400" dirty="0" smtClean="0">
                <a:latin typeface="+mn-ea"/>
                <a:ea typeface="+mn-ea"/>
              </a:rPr>
              <a:t>,</a:t>
            </a:r>
            <a:r>
              <a:rPr lang="ko-KR" altLang="en-US" sz="1400" dirty="0" smtClean="0">
                <a:latin typeface="+mn-ea"/>
                <a:ea typeface="+mn-ea"/>
              </a:rPr>
              <a:t>지원</a:t>
            </a:r>
            <a:r>
              <a:rPr lang="en-US" altLang="ko-KR" sz="1400" dirty="0" smtClean="0">
                <a:latin typeface="+mn-ea"/>
                <a:ea typeface="+mn-ea"/>
              </a:rPr>
              <a:t> </a:t>
            </a:r>
            <a:r>
              <a:rPr lang="ko-KR" altLang="en-US" sz="1400" dirty="0" smtClean="0">
                <a:latin typeface="+mn-ea"/>
                <a:ea typeface="+mn-ea"/>
              </a:rPr>
              <a:t>이용하기</a:t>
            </a:r>
            <a:r>
              <a:rPr lang="en-US" altLang="ko-KR" sz="1400" dirty="0" smtClean="0">
                <a:latin typeface="+mn-ea"/>
                <a:ea typeface="+mn-ea"/>
              </a:rPr>
              <a:t>)</a:t>
            </a:r>
          </a:p>
          <a:p>
            <a:pPr>
              <a:lnSpc>
                <a:spcPts val="1600"/>
              </a:lnSpc>
            </a:pPr>
            <a:endParaRPr kumimoji="0" lang="en-US" altLang="ko-KR" sz="1400" dirty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r>
              <a:rPr kumimoji="0" lang="en-US" altLang="ko-KR" sz="1400" dirty="0" smtClean="0">
                <a:latin typeface="+mn-ea"/>
                <a:ea typeface="+mn-ea"/>
              </a:rPr>
              <a:t>1) </a:t>
            </a:r>
            <a:r>
              <a:rPr kumimoji="0" lang="ko-KR" altLang="en-US" sz="1400" dirty="0" smtClean="0">
                <a:latin typeface="+mn-ea"/>
                <a:ea typeface="+mn-ea"/>
              </a:rPr>
              <a:t>설치</a:t>
            </a:r>
            <a:endParaRPr kumimoji="0" lang="en-US" altLang="ko-KR" sz="1400" dirty="0" smtClean="0">
              <a:latin typeface="+mn-ea"/>
              <a:ea typeface="+mn-ea"/>
            </a:endParaRPr>
          </a:p>
          <a:p>
            <a:pPr marL="268288" indent="-268288">
              <a:lnSpc>
                <a:spcPts val="1600"/>
              </a:lnSpc>
            </a:pPr>
            <a:endParaRPr kumimoji="0" lang="en-US" altLang="ko-KR" sz="1400" dirty="0" smtClean="0">
              <a:latin typeface="+mn-ea"/>
              <a:ea typeface="+mn-ea"/>
            </a:endParaRPr>
          </a:p>
          <a:p>
            <a:pPr marL="268288" indent="-268288">
              <a:lnSpc>
                <a:spcPts val="1600"/>
              </a:lnSpc>
            </a:pPr>
            <a:r>
              <a:rPr kumimoji="0" lang="en-US" altLang="ko-KR" sz="1200" dirty="0" smtClean="0">
                <a:latin typeface="+mn-ea"/>
                <a:ea typeface="+mn-ea"/>
              </a:rPr>
              <a:t>=&gt;</a:t>
            </a:r>
            <a:r>
              <a:rPr kumimoji="0" lang="ko-KR" altLang="en-US" sz="1200" dirty="0" err="1" smtClean="0">
                <a:latin typeface="+mn-ea"/>
                <a:ea typeface="+mn-ea"/>
              </a:rPr>
              <a:t>이클립스</a:t>
            </a:r>
            <a:r>
              <a:rPr kumimoji="0" lang="ko-KR" altLang="en-US" sz="1200" dirty="0" smtClean="0">
                <a:latin typeface="+mn-ea"/>
                <a:ea typeface="+mn-ea"/>
              </a:rPr>
              <a:t> </a:t>
            </a:r>
            <a:r>
              <a:rPr kumimoji="0" lang="en-US" altLang="ko-KR" sz="1200" dirty="0" smtClean="0">
                <a:latin typeface="+mn-ea"/>
                <a:ea typeface="+mn-ea"/>
              </a:rPr>
              <a:t/>
            </a:r>
            <a:br>
              <a:rPr kumimoji="0" lang="en-US" altLang="ko-KR" sz="1200" dirty="0" smtClean="0">
                <a:latin typeface="+mn-ea"/>
                <a:ea typeface="+mn-ea"/>
              </a:rPr>
            </a:br>
            <a:r>
              <a:rPr kumimoji="0" lang="en-US" altLang="ko-KR" sz="1200" dirty="0" smtClean="0">
                <a:latin typeface="+mn-ea"/>
                <a:ea typeface="+mn-ea"/>
              </a:rPr>
              <a:t>- Help – Install New Software – Add… </a:t>
            </a:r>
            <a:r>
              <a:rPr kumimoji="0" lang="ko-KR" altLang="en-US" sz="1200" dirty="0" smtClean="0">
                <a:latin typeface="+mn-ea"/>
                <a:ea typeface="+mn-ea"/>
              </a:rPr>
              <a:t>버튼</a:t>
            </a:r>
            <a:r>
              <a:rPr kumimoji="0" lang="en-US" altLang="ko-KR" sz="1200" dirty="0" smtClean="0">
                <a:latin typeface="+mn-ea"/>
                <a:ea typeface="+mn-ea"/>
              </a:rPr>
              <a:t> </a:t>
            </a:r>
            <a:r>
              <a:rPr kumimoji="0" lang="ko-KR" altLang="en-US" sz="1200" dirty="0" smtClean="0">
                <a:latin typeface="+mn-ea"/>
                <a:ea typeface="+mn-ea"/>
              </a:rPr>
              <a:t>클릭</a:t>
            </a:r>
            <a:r>
              <a:rPr kumimoji="0" lang="en-US" altLang="ko-KR" sz="1200" dirty="0" smtClean="0">
                <a:latin typeface="+mn-ea"/>
                <a:ea typeface="+mn-ea"/>
              </a:rPr>
              <a:t/>
            </a:r>
            <a:br>
              <a:rPr kumimoji="0" lang="en-US" altLang="ko-KR" sz="1200" dirty="0" smtClean="0">
                <a:latin typeface="+mn-ea"/>
                <a:ea typeface="+mn-ea"/>
              </a:rPr>
            </a:br>
            <a:r>
              <a:rPr kumimoji="0" lang="en-US" altLang="ko-KR" sz="1200" dirty="0" smtClean="0">
                <a:latin typeface="+mn-ea"/>
                <a:ea typeface="+mn-ea"/>
              </a:rPr>
              <a:t>- Name </a:t>
            </a:r>
            <a:r>
              <a:rPr kumimoji="0" lang="ko-KR" altLang="en-US" sz="1200" dirty="0" smtClean="0">
                <a:latin typeface="+mn-ea"/>
                <a:ea typeface="+mn-ea"/>
              </a:rPr>
              <a:t>에 </a:t>
            </a:r>
            <a:r>
              <a:rPr kumimoji="0" lang="en-US" altLang="ko-KR" sz="1200" dirty="0" err="1" smtClean="0">
                <a:latin typeface="+mn-ea"/>
                <a:ea typeface="+mn-ea"/>
              </a:rPr>
              <a:t>ObjectAid</a:t>
            </a:r>
            <a:r>
              <a:rPr kumimoji="0" lang="en-US" altLang="ko-KR" sz="1200" dirty="0" smtClean="0">
                <a:latin typeface="+mn-ea"/>
                <a:ea typeface="+mn-ea"/>
              </a:rPr>
              <a:t> UML Explorer</a:t>
            </a:r>
            <a:br>
              <a:rPr kumimoji="0" lang="en-US" altLang="ko-KR" sz="1200" dirty="0" smtClean="0">
                <a:latin typeface="+mn-ea"/>
                <a:ea typeface="+mn-ea"/>
              </a:rPr>
            </a:br>
            <a:r>
              <a:rPr kumimoji="0" lang="en-US" altLang="ko-KR" sz="1200" dirty="0" smtClean="0">
                <a:latin typeface="+mn-ea"/>
                <a:ea typeface="+mn-ea"/>
              </a:rPr>
              <a:t>- Location</a:t>
            </a:r>
            <a:r>
              <a:rPr kumimoji="0" lang="ko-KR" altLang="en-US" sz="1200" dirty="0" smtClean="0">
                <a:latin typeface="+mn-ea"/>
                <a:ea typeface="+mn-ea"/>
              </a:rPr>
              <a:t> 에  </a:t>
            </a:r>
            <a:r>
              <a:rPr kumimoji="0" lang="en-US" altLang="ko-KR" sz="1200" dirty="0" smtClean="0">
                <a:latin typeface="+mn-ea"/>
                <a:ea typeface="+mn-ea"/>
                <a:hlinkClick r:id="rId2"/>
              </a:rPr>
              <a:t>http://www.objectaid.com/update/current</a:t>
            </a:r>
            <a:r>
              <a:rPr kumimoji="0" lang="en-US" altLang="ko-KR" sz="1200" dirty="0" smtClean="0">
                <a:latin typeface="+mn-ea"/>
                <a:ea typeface="+mn-ea"/>
              </a:rPr>
              <a:t/>
            </a:r>
            <a:br>
              <a:rPr kumimoji="0" lang="en-US" altLang="ko-KR" sz="1200" dirty="0" smtClean="0">
                <a:latin typeface="+mn-ea"/>
                <a:ea typeface="+mn-ea"/>
              </a:rPr>
            </a:br>
            <a:r>
              <a:rPr kumimoji="0" lang="en-US" altLang="ko-KR" sz="1200" dirty="0" smtClean="0">
                <a:latin typeface="+mn-ea"/>
                <a:ea typeface="+mn-ea"/>
              </a:rPr>
              <a:t>- Add </a:t>
            </a:r>
            <a:endParaRPr kumimoji="0" lang="en-US" altLang="ko-KR" sz="1200" dirty="0">
              <a:latin typeface="+mn-ea"/>
              <a:ea typeface="+mn-ea"/>
            </a:endParaRPr>
          </a:p>
          <a:p>
            <a:pPr>
              <a:lnSpc>
                <a:spcPts val="1600"/>
              </a:lnSpc>
            </a:pPr>
            <a:r>
              <a:rPr kumimoji="0" lang="en-US" altLang="ko-KR" sz="1200" dirty="0" smtClean="0">
                <a:latin typeface="+mn-ea"/>
                <a:ea typeface="+mn-ea"/>
              </a:rPr>
              <a:t>=&gt; </a:t>
            </a:r>
            <a:r>
              <a:rPr kumimoji="0" lang="ko-KR" altLang="en-US" sz="1200" dirty="0" smtClean="0">
                <a:latin typeface="+mn-ea"/>
                <a:ea typeface="+mn-ea"/>
              </a:rPr>
              <a:t>위 입력 내용은 </a:t>
            </a:r>
            <a:r>
              <a:rPr kumimoji="0" lang="en-US" altLang="ko-KR" sz="1200" dirty="0" smtClean="0">
                <a:latin typeface="+mn-ea"/>
                <a:ea typeface="+mn-ea"/>
                <a:hlinkClick r:id="rId3"/>
              </a:rPr>
              <a:t>http</a:t>
            </a:r>
            <a:r>
              <a:rPr kumimoji="0" lang="en-US" altLang="ko-KR" sz="1200" dirty="0">
                <a:latin typeface="+mn-ea"/>
                <a:ea typeface="+mn-ea"/>
                <a:hlinkClick r:id="rId3"/>
              </a:rPr>
              <a:t>://</a:t>
            </a:r>
            <a:r>
              <a:rPr kumimoji="0" lang="en-US" altLang="ko-KR" sz="1200" dirty="0" smtClean="0">
                <a:latin typeface="+mn-ea"/>
                <a:ea typeface="+mn-ea"/>
                <a:hlinkClick r:id="rId3"/>
              </a:rPr>
              <a:t>www.objectaid.com/download</a:t>
            </a:r>
            <a:r>
              <a:rPr kumimoji="0" lang="en-US" altLang="ko-KR" sz="1200" dirty="0" smtClean="0">
                <a:latin typeface="+mn-ea"/>
                <a:ea typeface="+mn-ea"/>
              </a:rPr>
              <a:t> </a:t>
            </a:r>
            <a:r>
              <a:rPr kumimoji="0" lang="ko-KR" altLang="en-US" sz="1200" dirty="0" smtClean="0">
                <a:latin typeface="+mn-ea"/>
                <a:ea typeface="+mn-ea"/>
              </a:rPr>
              <a:t>사이트에</a:t>
            </a:r>
            <a:r>
              <a:rPr kumimoji="0" lang="en-US" altLang="ko-KR" sz="1200" dirty="0" smtClean="0">
                <a:latin typeface="+mn-ea"/>
                <a:ea typeface="+mn-ea"/>
              </a:rPr>
              <a:t> </a:t>
            </a:r>
            <a:r>
              <a:rPr kumimoji="0" lang="ko-KR" altLang="en-US" sz="1200" dirty="0" smtClean="0">
                <a:latin typeface="+mn-ea"/>
                <a:ea typeface="+mn-ea"/>
              </a:rPr>
              <a:t>가면 있음</a:t>
            </a:r>
            <a:r>
              <a:rPr kumimoji="0" lang="en-US" altLang="ko-KR" sz="1200" dirty="0" smtClean="0">
                <a:latin typeface="+mn-ea"/>
                <a:ea typeface="+mn-ea"/>
              </a:rPr>
              <a:t>.</a:t>
            </a:r>
          </a:p>
          <a:p>
            <a:pPr>
              <a:lnSpc>
                <a:spcPts val="1600"/>
              </a:lnSpc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endParaRPr kumimoji="0" lang="en-US" altLang="ko-KR" sz="1200" dirty="0" smtClean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endParaRPr kumimoji="0" lang="en-US" altLang="ko-KR" sz="1200" dirty="0" smtClean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endParaRPr kumimoji="0" lang="en-US" altLang="ko-KR" sz="1200" dirty="0" smtClean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endParaRPr kumimoji="0" lang="en-US" altLang="ko-KR" sz="1200" dirty="0" smtClean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endParaRPr kumimoji="0" lang="en-US" altLang="ko-KR" sz="1200" dirty="0" smtClean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endParaRPr kumimoji="0" lang="en-US" altLang="ko-KR" sz="1200" dirty="0" smtClean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r>
              <a:rPr kumimoji="0" lang="en-US" altLang="ko-KR" sz="1200" dirty="0" smtClean="0">
                <a:latin typeface="+mn-ea"/>
                <a:ea typeface="+mn-ea"/>
              </a:rPr>
              <a:t>=&gt; </a:t>
            </a:r>
            <a:r>
              <a:rPr kumimoji="0" lang="ko-KR" altLang="en-US" sz="1200" dirty="0" smtClean="0">
                <a:latin typeface="+mn-ea"/>
                <a:ea typeface="+mn-ea"/>
              </a:rPr>
              <a:t>옆의</a:t>
            </a:r>
            <a:r>
              <a:rPr kumimoji="0" lang="en-US" altLang="ko-KR" sz="1200" dirty="0" smtClean="0">
                <a:latin typeface="+mn-ea"/>
                <a:ea typeface="+mn-ea"/>
              </a:rPr>
              <a:t> </a:t>
            </a:r>
            <a:r>
              <a:rPr kumimoji="0" lang="ko-KR" altLang="en-US" sz="1200" dirty="0" smtClean="0">
                <a:latin typeface="+mn-ea"/>
                <a:ea typeface="+mn-ea"/>
              </a:rPr>
              <a:t>화면에서 </a:t>
            </a:r>
            <a:r>
              <a:rPr kumimoji="0" lang="en-US" altLang="ko-KR" sz="1200" dirty="0" smtClean="0">
                <a:latin typeface="+mn-ea"/>
                <a:ea typeface="+mn-ea"/>
              </a:rPr>
              <a:t/>
            </a:r>
            <a:br>
              <a:rPr kumimoji="0" lang="en-US" altLang="ko-KR" sz="1200" dirty="0" smtClean="0">
                <a:latin typeface="+mn-ea"/>
                <a:ea typeface="+mn-ea"/>
              </a:rPr>
            </a:br>
            <a:r>
              <a:rPr kumimoji="0" lang="en-US" altLang="ko-KR" sz="1200" b="1" dirty="0" err="1" smtClean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ObjectAid</a:t>
            </a:r>
            <a:r>
              <a:rPr kumimoji="0" lang="en-US" altLang="ko-KR" sz="1200" b="1" dirty="0" smtClean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 UML Explorer</a:t>
            </a:r>
            <a:r>
              <a:rPr kumimoji="0" lang="en-US" altLang="ko-KR" sz="1200" dirty="0" smtClean="0">
                <a:latin typeface="+mn-ea"/>
                <a:ea typeface="+mn-ea"/>
              </a:rPr>
              <a:t/>
            </a:r>
            <a:br>
              <a:rPr kumimoji="0" lang="en-US" altLang="ko-KR" sz="1200" dirty="0" smtClean="0">
                <a:latin typeface="+mn-ea"/>
                <a:ea typeface="+mn-ea"/>
              </a:rPr>
            </a:br>
            <a:r>
              <a:rPr kumimoji="0" lang="ko-KR" altLang="en-US" sz="1200" dirty="0" smtClean="0">
                <a:latin typeface="+mn-ea"/>
                <a:ea typeface="+mn-ea"/>
              </a:rPr>
              <a:t>선택하고 </a:t>
            </a:r>
            <a:r>
              <a:rPr kumimoji="0" lang="en-US" altLang="ko-KR" sz="1200" b="1" dirty="0" smtClean="0">
                <a:latin typeface="+mn-ea"/>
                <a:ea typeface="+mn-ea"/>
              </a:rPr>
              <a:t>Next, Next</a:t>
            </a:r>
            <a:r>
              <a:rPr kumimoji="0" lang="en-US" altLang="ko-KR" sz="1200" dirty="0" smtClean="0">
                <a:latin typeface="+mn-ea"/>
                <a:ea typeface="+mn-ea"/>
              </a:rPr>
              <a:t/>
            </a:r>
            <a:br>
              <a:rPr kumimoji="0" lang="en-US" altLang="ko-KR" sz="1200" dirty="0" smtClean="0">
                <a:latin typeface="+mn-ea"/>
                <a:ea typeface="+mn-ea"/>
              </a:rPr>
            </a:br>
            <a:endParaRPr kumimoji="0" lang="en-US" altLang="ko-KR" sz="1200" dirty="0" smtClean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endParaRPr kumimoji="0" lang="en-US" altLang="ko-KR" sz="1200" dirty="0" smtClean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endParaRPr kumimoji="0" lang="en-US" altLang="ko-KR" sz="1200" dirty="0" smtClean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endParaRPr kumimoji="0" lang="en-US" altLang="ko-KR" sz="1200" dirty="0" smtClean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endParaRPr kumimoji="0" lang="en-US" altLang="ko-KR" sz="1200" dirty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endParaRPr kumimoji="0" lang="en-US" altLang="ko-KR" sz="1200" dirty="0" smtClean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endParaRPr kumimoji="0" lang="en-US" altLang="ko-KR" sz="1200" dirty="0" smtClean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endParaRPr kumimoji="0" lang="en-US" altLang="ko-KR" sz="1200" dirty="0" smtClean="0">
              <a:latin typeface="+mn-ea"/>
              <a:ea typeface="+mn-ea"/>
            </a:endParaRPr>
          </a:p>
          <a:p>
            <a:pPr marL="273050" indent="-273050">
              <a:lnSpc>
                <a:spcPts val="1600"/>
              </a:lnSpc>
            </a:pPr>
            <a:r>
              <a:rPr kumimoji="0" lang="en-US" altLang="ko-KR" sz="1200" dirty="0" smtClean="0">
                <a:latin typeface="+mn-ea"/>
                <a:ea typeface="+mn-ea"/>
              </a:rPr>
              <a:t>=&gt; </a:t>
            </a:r>
            <a:r>
              <a:rPr kumimoji="0" lang="ko-KR" altLang="en-US" sz="1200" b="1" dirty="0" smtClean="0">
                <a:latin typeface="+mn-ea"/>
                <a:ea typeface="+mn-ea"/>
              </a:rPr>
              <a:t>동의</a:t>
            </a:r>
            <a:r>
              <a:rPr kumimoji="0" lang="en-US" altLang="ko-KR" sz="1200" dirty="0" smtClean="0">
                <a:latin typeface="+mn-ea"/>
                <a:ea typeface="+mn-ea"/>
              </a:rPr>
              <a:t> </a:t>
            </a:r>
            <a:r>
              <a:rPr kumimoji="0" lang="ko-KR" altLang="en-US" sz="1200" dirty="0" smtClean="0">
                <a:latin typeface="+mn-ea"/>
                <a:ea typeface="+mn-ea"/>
              </a:rPr>
              <a:t>하고 </a:t>
            </a:r>
            <a:r>
              <a:rPr kumimoji="0" lang="en-US" altLang="ko-KR" sz="1200" b="1" dirty="0" smtClean="0">
                <a:latin typeface="+mn-ea"/>
                <a:ea typeface="+mn-ea"/>
              </a:rPr>
              <a:t>Finish</a:t>
            </a:r>
            <a:r>
              <a:rPr kumimoji="0" lang="en-US" altLang="ko-KR" sz="1200" dirty="0" smtClean="0">
                <a:latin typeface="+mn-ea"/>
                <a:ea typeface="+mn-ea"/>
              </a:rPr>
              <a:t/>
            </a:r>
            <a:br>
              <a:rPr kumimoji="0" lang="en-US" altLang="ko-KR" sz="1200" dirty="0" smtClean="0">
                <a:latin typeface="+mn-ea"/>
                <a:ea typeface="+mn-ea"/>
              </a:rPr>
            </a:br>
            <a:r>
              <a:rPr kumimoji="0" lang="en-US" altLang="ko-KR" sz="1200" dirty="0" smtClean="0">
                <a:latin typeface="+mn-ea"/>
                <a:ea typeface="+mn-ea"/>
              </a:rPr>
              <a:t>- </a:t>
            </a:r>
            <a:r>
              <a:rPr kumimoji="0" lang="en-US" altLang="ko-KR" sz="1200" b="1" dirty="0" smtClean="0">
                <a:latin typeface="+mn-ea"/>
                <a:ea typeface="+mn-ea"/>
              </a:rPr>
              <a:t>Install anyway</a:t>
            </a:r>
            <a:r>
              <a:rPr kumimoji="0" lang="en-US" altLang="ko-KR" sz="1200" dirty="0" smtClean="0">
                <a:latin typeface="+mn-ea"/>
                <a:ea typeface="+mn-ea"/>
              </a:rPr>
              <a:t/>
            </a:r>
            <a:br>
              <a:rPr kumimoji="0" lang="en-US" altLang="ko-KR" sz="1200" dirty="0" smtClean="0">
                <a:latin typeface="+mn-ea"/>
                <a:ea typeface="+mn-ea"/>
              </a:rPr>
            </a:br>
            <a:r>
              <a:rPr kumimoji="0" lang="en-US" altLang="ko-KR" sz="1200" dirty="0" smtClean="0">
                <a:latin typeface="+mn-ea"/>
                <a:ea typeface="+mn-ea"/>
              </a:rPr>
              <a:t>- </a:t>
            </a:r>
            <a:r>
              <a:rPr kumimoji="0" lang="en-US" altLang="ko-KR" sz="1200" b="1" dirty="0" smtClean="0">
                <a:latin typeface="+mn-ea"/>
                <a:ea typeface="+mn-ea"/>
              </a:rPr>
              <a:t>Restart now</a:t>
            </a:r>
          </a:p>
          <a:p>
            <a:pPr marL="273050" indent="-273050">
              <a:lnSpc>
                <a:spcPts val="1600"/>
              </a:lnSpc>
            </a:pPr>
            <a:endParaRPr kumimoji="0" lang="en-US" altLang="ko-KR" sz="1200" b="1" dirty="0" smtClean="0"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738" y="58760"/>
            <a:ext cx="25106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2000" b="1" dirty="0" smtClean="0">
                <a:latin typeface="+mn-ea"/>
                <a:ea typeface="+mn-ea"/>
              </a:rPr>
              <a:t>*** </a:t>
            </a:r>
            <a:r>
              <a:rPr kumimoji="0" lang="ko-KR" altLang="en-US" sz="2000" b="1" dirty="0" smtClean="0">
                <a:latin typeface="+mn-ea"/>
                <a:ea typeface="+mn-ea"/>
              </a:rPr>
              <a:t>구조 </a:t>
            </a:r>
            <a:r>
              <a:rPr kumimoji="0" lang="ko-KR" altLang="en-US" sz="2000" b="1" dirty="0">
                <a:latin typeface="+mn-ea"/>
                <a:ea typeface="+mn-ea"/>
              </a:rPr>
              <a:t>다이어그램</a:t>
            </a:r>
            <a:endParaRPr lang="ko-KR" altLang="en-US" sz="2000" b="1" dirty="0">
              <a:latin typeface="+mn-ea"/>
              <a:ea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9347"/>
          <a:stretch/>
        </p:blipFill>
        <p:spPr bwMode="auto">
          <a:xfrm>
            <a:off x="1916832" y="2843808"/>
            <a:ext cx="3812823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3" r="23482" b="20731"/>
          <a:stretch/>
        </p:blipFill>
        <p:spPr bwMode="auto">
          <a:xfrm>
            <a:off x="2555515" y="4139952"/>
            <a:ext cx="3791242" cy="3073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7" r="37948" b="67905"/>
          <a:stretch/>
        </p:blipFill>
        <p:spPr bwMode="auto">
          <a:xfrm>
            <a:off x="2573431" y="7380312"/>
            <a:ext cx="3456384" cy="1401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0712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6957</TotalTime>
  <Words>555</Words>
  <Application>Microsoft Office PowerPoint</Application>
  <PresentationFormat>화면 슬라이드 쇼(4:3)</PresentationFormat>
  <Paragraphs>294</Paragraphs>
  <Slides>27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2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Green_Computer</cp:lastModifiedBy>
  <cp:revision>349</cp:revision>
  <dcterms:created xsi:type="dcterms:W3CDTF">2015-09-30T00:35:45Z</dcterms:created>
  <dcterms:modified xsi:type="dcterms:W3CDTF">2020-12-10T03:13:17Z</dcterms:modified>
</cp:coreProperties>
</file>